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62" r:id="rId3"/>
    <p:sldId id="257" r:id="rId4"/>
    <p:sldId id="334" r:id="rId5"/>
    <p:sldId id="258" r:id="rId6"/>
    <p:sldId id="259" r:id="rId7"/>
    <p:sldId id="260" r:id="rId8"/>
    <p:sldId id="318" r:id="rId9"/>
    <p:sldId id="261" r:id="rId10"/>
    <p:sldId id="263" r:id="rId11"/>
    <p:sldId id="296" r:id="rId12"/>
    <p:sldId id="294" r:id="rId13"/>
    <p:sldId id="295" r:id="rId14"/>
    <p:sldId id="297" r:id="rId15"/>
    <p:sldId id="298" r:id="rId16"/>
    <p:sldId id="302" r:id="rId17"/>
    <p:sldId id="299" r:id="rId18"/>
    <p:sldId id="300" r:id="rId19"/>
    <p:sldId id="301" r:id="rId20"/>
    <p:sldId id="303" r:id="rId21"/>
    <p:sldId id="304" r:id="rId22"/>
    <p:sldId id="306" r:id="rId23"/>
    <p:sldId id="333" r:id="rId24"/>
    <p:sldId id="309" r:id="rId25"/>
    <p:sldId id="307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9" r:id="rId35"/>
    <p:sldId id="320" r:id="rId36"/>
    <p:sldId id="321" r:id="rId37"/>
    <p:sldId id="322" r:id="rId38"/>
    <p:sldId id="33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94660"/>
  </p:normalViewPr>
  <p:slideViewPr>
    <p:cSldViewPr snapToGrid="0">
      <p:cViewPr varScale="1">
        <p:scale>
          <a:sx n="77" d="100"/>
          <a:sy n="77" d="100"/>
        </p:scale>
        <p:origin x="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dolf\Documents\LinearAudio\SCREEN%20GRID%20TAP\THD=f(X-turns-measured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dolf\Documents\LinearAudio\SCREEN%20GRID%20TAP\THD=f(X-turns-measured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dolf\Documents\LinearAudio\SCREEN%20GRID%20TAP\THD=f(X-turns-measured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nl-NL" sz="1600" dirty="0">
                <a:latin typeface="Times New Roman" pitchFamily="18" charset="0"/>
                <a:cs typeface="Times New Roman" pitchFamily="18" charset="0"/>
              </a:rPr>
              <a:t>THD</a:t>
            </a:r>
            <a:r>
              <a:rPr lang="nl-NL" sz="1600" baseline="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nl-NL" sz="1600" i="1" baseline="0" dirty="0"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nl-NL" sz="1600" baseline="0" dirty="0">
                <a:latin typeface="Times New Roman" pitchFamily="18" charset="0"/>
                <a:cs typeface="Times New Roman" pitchFamily="18" charset="0"/>
              </a:rPr>
              <a:t>(X-</a:t>
            </a:r>
            <a:r>
              <a:rPr lang="nl-NL" sz="1600" baseline="0" dirty="0" err="1">
                <a:latin typeface="Times New Roman" pitchFamily="18" charset="0"/>
                <a:cs typeface="Times New Roman" pitchFamily="18" charset="0"/>
              </a:rPr>
              <a:t>turns</a:t>
            </a:r>
            <a:r>
              <a:rPr lang="nl-NL" sz="1600" baseline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nl-NL" sz="1600" baseline="0" dirty="0" err="1">
                <a:latin typeface="Times New Roman" pitchFamily="18" charset="0"/>
                <a:cs typeface="Times New Roman" pitchFamily="18" charset="0"/>
              </a:rPr>
              <a:t>measured</a:t>
            </a:r>
            <a:r>
              <a:rPr lang="nl-NL" sz="1600" baseline="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nl-NL" sz="1600" baseline="0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nl-NL" sz="1600" baseline="0" dirty="0">
                <a:latin typeface="Times New Roman" pitchFamily="18" charset="0"/>
                <a:cs typeface="Times New Roman" pitchFamily="18" charset="0"/>
              </a:rPr>
              <a:t> EL84-no.1</a:t>
            </a:r>
            <a:endParaRPr lang="nl-NL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7085208098987629"/>
          <c:y val="6.0328059367813543E-3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THD at 1W</c:v>
                </c:pt>
              </c:strCache>
            </c:strRef>
          </c:tx>
          <c:spPr>
            <a:ln>
              <a:solidFill>
                <a:sysClr val="windowText" lastClr="000000"/>
              </a:solidFill>
              <a:prstDash val="lgDash"/>
            </a:ln>
          </c:spPr>
          <c:marker>
            <c:symbol val="none"/>
          </c:marker>
          <c:xVal>
            <c:numRef>
              <c:f>Blad1!$A$2:$A$12</c:f>
              <c:numCache>
                <c:formatCode>General</c:formatCode>
                <c:ptCount val="11"/>
                <c:pt idx="0">
                  <c:v>0</c:v>
                </c:pt>
                <c:pt idx="1">
                  <c:v>6.0000000000000032E-2</c:v>
                </c:pt>
                <c:pt idx="2">
                  <c:v>0.11</c:v>
                </c:pt>
                <c:pt idx="3">
                  <c:v>0.17</c:v>
                </c:pt>
                <c:pt idx="4">
                  <c:v>0.23</c:v>
                </c:pt>
                <c:pt idx="5">
                  <c:v>0.30000000000000032</c:v>
                </c:pt>
                <c:pt idx="6">
                  <c:v>0.36000000000000032</c:v>
                </c:pt>
                <c:pt idx="7">
                  <c:v>0.46</c:v>
                </c:pt>
                <c:pt idx="8">
                  <c:v>0.56000000000000005</c:v>
                </c:pt>
                <c:pt idx="9">
                  <c:v>0.69000000000000061</c:v>
                </c:pt>
                <c:pt idx="10">
                  <c:v>1</c:v>
                </c:pt>
              </c:numCache>
            </c:numRef>
          </c:xVal>
          <c:yVal>
            <c:numRef>
              <c:f>Blad1!$B$2:$B$12</c:f>
              <c:numCache>
                <c:formatCode>General</c:formatCode>
                <c:ptCount val="11"/>
                <c:pt idx="0">
                  <c:v>2.92</c:v>
                </c:pt>
                <c:pt idx="1">
                  <c:v>2.8</c:v>
                </c:pt>
                <c:pt idx="2">
                  <c:v>2.68</c:v>
                </c:pt>
                <c:pt idx="3">
                  <c:v>2.5</c:v>
                </c:pt>
                <c:pt idx="4">
                  <c:v>2.25</c:v>
                </c:pt>
                <c:pt idx="5">
                  <c:v>2.2000000000000002</c:v>
                </c:pt>
                <c:pt idx="6">
                  <c:v>2.2999999999999998</c:v>
                </c:pt>
                <c:pt idx="7">
                  <c:v>2.27</c:v>
                </c:pt>
                <c:pt idx="8">
                  <c:v>2.21</c:v>
                </c:pt>
                <c:pt idx="9">
                  <c:v>2.06</c:v>
                </c:pt>
                <c:pt idx="10">
                  <c:v>2.15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91B-467D-8336-1A7451DE1C9C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THD at 2W</c:v>
                </c:pt>
              </c:strCache>
            </c:strRef>
          </c:tx>
          <c:spPr>
            <a:ln>
              <a:solidFill>
                <a:sysClr val="windowText" lastClr="000000"/>
              </a:solidFill>
              <a:prstDash val="dash"/>
            </a:ln>
          </c:spPr>
          <c:marker>
            <c:symbol val="none"/>
          </c:marker>
          <c:xVal>
            <c:numRef>
              <c:f>Blad1!$A$2:$A$12</c:f>
              <c:numCache>
                <c:formatCode>General</c:formatCode>
                <c:ptCount val="11"/>
                <c:pt idx="0">
                  <c:v>0</c:v>
                </c:pt>
                <c:pt idx="1">
                  <c:v>6.0000000000000032E-2</c:v>
                </c:pt>
                <c:pt idx="2">
                  <c:v>0.11</c:v>
                </c:pt>
                <c:pt idx="3">
                  <c:v>0.17</c:v>
                </c:pt>
                <c:pt idx="4">
                  <c:v>0.23</c:v>
                </c:pt>
                <c:pt idx="5">
                  <c:v>0.30000000000000032</c:v>
                </c:pt>
                <c:pt idx="6">
                  <c:v>0.36000000000000032</c:v>
                </c:pt>
                <c:pt idx="7">
                  <c:v>0.46</c:v>
                </c:pt>
                <c:pt idx="8">
                  <c:v>0.56000000000000005</c:v>
                </c:pt>
                <c:pt idx="9">
                  <c:v>0.69000000000000061</c:v>
                </c:pt>
                <c:pt idx="10">
                  <c:v>1</c:v>
                </c:pt>
              </c:numCache>
            </c:numRef>
          </c:xVal>
          <c:yVal>
            <c:numRef>
              <c:f>Blad1!$C$2:$C$12</c:f>
              <c:numCache>
                <c:formatCode>General</c:formatCode>
                <c:ptCount val="11"/>
                <c:pt idx="0">
                  <c:v>4.09</c:v>
                </c:pt>
                <c:pt idx="1">
                  <c:v>3.8</c:v>
                </c:pt>
                <c:pt idx="2">
                  <c:v>3.7</c:v>
                </c:pt>
                <c:pt idx="3">
                  <c:v>3.61</c:v>
                </c:pt>
                <c:pt idx="4">
                  <c:v>3.51</c:v>
                </c:pt>
                <c:pt idx="5">
                  <c:v>3.32</c:v>
                </c:pt>
                <c:pt idx="6">
                  <c:v>3.3699999999999997</c:v>
                </c:pt>
                <c:pt idx="7">
                  <c:v>3.3299999999999987</c:v>
                </c:pt>
                <c:pt idx="8">
                  <c:v>3.36</c:v>
                </c:pt>
                <c:pt idx="9">
                  <c:v>3.3699999999999997</c:v>
                </c:pt>
                <c:pt idx="10">
                  <c:v>4.38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91B-467D-8336-1A7451DE1C9C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THD at 3W</c:v>
                </c:pt>
              </c:strCache>
            </c:strRef>
          </c:tx>
          <c:spPr>
            <a:ln>
              <a:solidFill>
                <a:sysClr val="windowText" lastClr="000000"/>
              </a:solidFill>
              <a:prstDash val="sysDash"/>
            </a:ln>
          </c:spPr>
          <c:marker>
            <c:symbol val="none"/>
          </c:marker>
          <c:xVal>
            <c:numRef>
              <c:f>Blad1!$A$2:$A$12</c:f>
              <c:numCache>
                <c:formatCode>General</c:formatCode>
                <c:ptCount val="11"/>
                <c:pt idx="0">
                  <c:v>0</c:v>
                </c:pt>
                <c:pt idx="1">
                  <c:v>6.0000000000000032E-2</c:v>
                </c:pt>
                <c:pt idx="2">
                  <c:v>0.11</c:v>
                </c:pt>
                <c:pt idx="3">
                  <c:v>0.17</c:v>
                </c:pt>
                <c:pt idx="4">
                  <c:v>0.23</c:v>
                </c:pt>
                <c:pt idx="5">
                  <c:v>0.30000000000000032</c:v>
                </c:pt>
                <c:pt idx="6">
                  <c:v>0.36000000000000032</c:v>
                </c:pt>
                <c:pt idx="7">
                  <c:v>0.46</c:v>
                </c:pt>
                <c:pt idx="8">
                  <c:v>0.56000000000000005</c:v>
                </c:pt>
                <c:pt idx="9">
                  <c:v>0.69000000000000061</c:v>
                </c:pt>
                <c:pt idx="10">
                  <c:v>1</c:v>
                </c:pt>
              </c:numCache>
            </c:numRef>
          </c:xVal>
          <c:yVal>
            <c:numRef>
              <c:f>Blad1!$D$2:$D$12</c:f>
              <c:numCache>
                <c:formatCode>General</c:formatCode>
                <c:ptCount val="11"/>
                <c:pt idx="0">
                  <c:v>5.17</c:v>
                </c:pt>
                <c:pt idx="1">
                  <c:v>4.75</c:v>
                </c:pt>
                <c:pt idx="2">
                  <c:v>4.63</c:v>
                </c:pt>
                <c:pt idx="3">
                  <c:v>4.5</c:v>
                </c:pt>
                <c:pt idx="4">
                  <c:v>4.41</c:v>
                </c:pt>
                <c:pt idx="5">
                  <c:v>4.26</c:v>
                </c:pt>
                <c:pt idx="6">
                  <c:v>4.1899999999999995</c:v>
                </c:pt>
                <c:pt idx="7">
                  <c:v>4.3</c:v>
                </c:pt>
                <c:pt idx="8">
                  <c:v>4.5999999999999996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91B-467D-8336-1A7451DE1C9C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THD at 4W</c:v>
                </c:pt>
              </c:strCache>
            </c:strRef>
          </c:tx>
          <c:spPr>
            <a:ln>
              <a:solidFill>
                <a:sysClr val="windowText" lastClr="000000"/>
              </a:solidFill>
              <a:prstDash val="sysDot"/>
            </a:ln>
          </c:spPr>
          <c:marker>
            <c:symbol val="none"/>
          </c:marker>
          <c:xVal>
            <c:numRef>
              <c:f>Blad1!$A$2:$A$12</c:f>
              <c:numCache>
                <c:formatCode>General</c:formatCode>
                <c:ptCount val="11"/>
                <c:pt idx="0">
                  <c:v>0</c:v>
                </c:pt>
                <c:pt idx="1">
                  <c:v>6.0000000000000032E-2</c:v>
                </c:pt>
                <c:pt idx="2">
                  <c:v>0.11</c:v>
                </c:pt>
                <c:pt idx="3">
                  <c:v>0.17</c:v>
                </c:pt>
                <c:pt idx="4">
                  <c:v>0.23</c:v>
                </c:pt>
                <c:pt idx="5">
                  <c:v>0.30000000000000032</c:v>
                </c:pt>
                <c:pt idx="6">
                  <c:v>0.36000000000000032</c:v>
                </c:pt>
                <c:pt idx="7">
                  <c:v>0.46</c:v>
                </c:pt>
                <c:pt idx="8">
                  <c:v>0.56000000000000005</c:v>
                </c:pt>
                <c:pt idx="9">
                  <c:v>0.69000000000000061</c:v>
                </c:pt>
                <c:pt idx="10">
                  <c:v>1</c:v>
                </c:pt>
              </c:numCache>
            </c:numRef>
          </c:xVal>
          <c:yVal>
            <c:numRef>
              <c:f>Blad1!$E$2:$E$12</c:f>
              <c:numCache>
                <c:formatCode>General</c:formatCode>
                <c:ptCount val="11"/>
                <c:pt idx="0">
                  <c:v>6.91</c:v>
                </c:pt>
                <c:pt idx="1">
                  <c:v>6.1199999999999966</c:v>
                </c:pt>
                <c:pt idx="2">
                  <c:v>5.8</c:v>
                </c:pt>
                <c:pt idx="3">
                  <c:v>5.46</c:v>
                </c:pt>
                <c:pt idx="4">
                  <c:v>5.0999999999999996</c:v>
                </c:pt>
                <c:pt idx="5">
                  <c:v>4.95</c:v>
                </c:pt>
                <c:pt idx="6">
                  <c:v>4.9400000000000004</c:v>
                </c:pt>
                <c:pt idx="7">
                  <c:v>5.2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91B-467D-8336-1A7451DE1C9C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THD at 5W</c:v>
                </c:pt>
              </c:strCache>
            </c:strRef>
          </c:tx>
          <c:spPr>
            <a:ln>
              <a:solidFill>
                <a:sysClr val="windowText" lastClr="000000"/>
              </a:solidFill>
              <a:prstDash val="solid"/>
            </a:ln>
          </c:spPr>
          <c:marker>
            <c:symbol val="none"/>
          </c:marker>
          <c:xVal>
            <c:numRef>
              <c:f>Blad1!$A$2:$A$12</c:f>
              <c:numCache>
                <c:formatCode>General</c:formatCode>
                <c:ptCount val="11"/>
                <c:pt idx="0">
                  <c:v>0</c:v>
                </c:pt>
                <c:pt idx="1">
                  <c:v>6.0000000000000032E-2</c:v>
                </c:pt>
                <c:pt idx="2">
                  <c:v>0.11</c:v>
                </c:pt>
                <c:pt idx="3">
                  <c:v>0.17</c:v>
                </c:pt>
                <c:pt idx="4">
                  <c:v>0.23</c:v>
                </c:pt>
                <c:pt idx="5">
                  <c:v>0.30000000000000032</c:v>
                </c:pt>
                <c:pt idx="6">
                  <c:v>0.36000000000000032</c:v>
                </c:pt>
                <c:pt idx="7">
                  <c:v>0.46</c:v>
                </c:pt>
                <c:pt idx="8">
                  <c:v>0.56000000000000005</c:v>
                </c:pt>
                <c:pt idx="9">
                  <c:v>0.69000000000000061</c:v>
                </c:pt>
                <c:pt idx="10">
                  <c:v>1</c:v>
                </c:pt>
              </c:numCache>
            </c:numRef>
          </c:xVal>
          <c:yVal>
            <c:numRef>
              <c:f>Blad1!$F$2:$F$12</c:f>
              <c:numCache>
                <c:formatCode>General</c:formatCode>
                <c:ptCount val="11"/>
                <c:pt idx="0">
                  <c:v>9.3500000000000068</c:v>
                </c:pt>
                <c:pt idx="1">
                  <c:v>8.19</c:v>
                </c:pt>
                <c:pt idx="2">
                  <c:v>7.5</c:v>
                </c:pt>
                <c:pt idx="3">
                  <c:v>7.09</c:v>
                </c:pt>
                <c:pt idx="4">
                  <c:v>6.21</c:v>
                </c:pt>
                <c:pt idx="5">
                  <c:v>6.01</c:v>
                </c:pt>
                <c:pt idx="6">
                  <c:v>5.9700000000000024</c:v>
                </c:pt>
                <c:pt idx="7">
                  <c:v>6.42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A91B-467D-8336-1A7451DE1C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208384"/>
        <c:axId val="118214656"/>
      </c:scatterChart>
      <c:valAx>
        <c:axId val="118208384"/>
        <c:scaling>
          <c:orientation val="minMax"/>
          <c:max val="1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nl-NL" sz="1200" dirty="0">
                    <a:latin typeface="Times New Roman" pitchFamily="18" charset="0"/>
                    <a:cs typeface="Times New Roman" pitchFamily="18" charset="0"/>
                  </a:rPr>
                  <a:t>X-</a:t>
                </a:r>
                <a:r>
                  <a:rPr lang="nl-NL" sz="1200" dirty="0" err="1">
                    <a:latin typeface="Times New Roman" pitchFamily="18" charset="0"/>
                    <a:cs typeface="Times New Roman" pitchFamily="18" charset="0"/>
                  </a:rPr>
                  <a:t>turns</a:t>
                </a:r>
                <a:r>
                  <a:rPr lang="nl-NL" sz="1200" dirty="0">
                    <a:latin typeface="Times New Roman" pitchFamily="18" charset="0"/>
                    <a:cs typeface="Times New Roman" pitchFamily="18" charset="0"/>
                  </a:rPr>
                  <a:t>-</a:t>
                </a:r>
                <a:r>
                  <a:rPr lang="nl-NL" sz="1200" dirty="0" err="1">
                    <a:latin typeface="Times New Roman" pitchFamily="18" charset="0"/>
                    <a:cs typeface="Times New Roman" pitchFamily="18" charset="0"/>
                  </a:rPr>
                  <a:t>measured</a:t>
                </a:r>
                <a:r>
                  <a:rPr lang="nl-NL" sz="1200" dirty="0">
                    <a:latin typeface="Times New Roman" pitchFamily="18" charset="0"/>
                    <a:cs typeface="Times New Roman" pitchFamily="18" charset="0"/>
                  </a:rPr>
                  <a:t> (3-rd</a:t>
                </a:r>
                <a:r>
                  <a:rPr lang="nl-NL" sz="1200" baseline="0" dirty="0">
                    <a:latin typeface="Times New Roman" pitchFamily="18" charset="0"/>
                    <a:cs typeface="Times New Roman" pitchFamily="18" charset="0"/>
                  </a:rPr>
                  <a:t> column of </a:t>
                </a:r>
                <a:r>
                  <a:rPr lang="nl-NL" sz="1200" baseline="0" dirty="0" err="1">
                    <a:latin typeface="Times New Roman" pitchFamily="18" charset="0"/>
                    <a:cs typeface="Times New Roman" pitchFamily="18" charset="0"/>
                  </a:rPr>
                  <a:t>table</a:t>
                </a:r>
                <a:r>
                  <a:rPr lang="nl-NL" sz="120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nl-NL"/>
          </a:p>
        </c:txPr>
        <c:crossAx val="118214656"/>
        <c:crosses val="autoZero"/>
        <c:crossBetween val="midCat"/>
        <c:majorUnit val="0.1"/>
        <c:minorUnit val="1.0000000000000005E-2"/>
      </c:valAx>
      <c:valAx>
        <c:axId val="118214656"/>
        <c:scaling>
          <c:orientation val="minMax"/>
          <c:max val="10"/>
          <c:min val="0"/>
        </c:scaling>
        <c:delete val="0"/>
        <c:axPos val="l"/>
        <c:minorGridlines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nl-NL" sz="1200">
                    <a:latin typeface="Times New Roman" pitchFamily="18" charset="0"/>
                    <a:cs typeface="Times New Roman" pitchFamily="18" charset="0"/>
                  </a:rPr>
                  <a:t>THD</a:t>
                </a:r>
                <a:r>
                  <a:rPr lang="nl-NL" sz="1200" baseline="0">
                    <a:latin typeface="Times New Roman" pitchFamily="18" charset="0"/>
                    <a:cs typeface="Times New Roman" pitchFamily="18" charset="0"/>
                  </a:rPr>
                  <a:t> (%)</a:t>
                </a:r>
                <a:endParaRPr lang="nl-NL" sz="1200">
                  <a:latin typeface="Times New Roman" pitchFamily="18" charset="0"/>
                  <a:cs typeface="Times New Roman" pitchFamily="18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nl-NL"/>
          </a:p>
        </c:txPr>
        <c:crossAx val="118208384"/>
        <c:crosses val="autoZero"/>
        <c:crossBetween val="midCat"/>
        <c:majorUnit val="1"/>
        <c:minorUnit val="0.1"/>
      </c:valAx>
    </c:plotArea>
    <c:legend>
      <c:legendPos val="r"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nl-N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nl-NL" sz="1600">
                <a:latin typeface="Times New Roman" pitchFamily="18" charset="0"/>
                <a:cs typeface="Times New Roman" pitchFamily="18" charset="0"/>
              </a:rPr>
              <a:t>THD</a:t>
            </a:r>
            <a:r>
              <a:rPr lang="nl-NL" sz="1600" baseline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nl-NL" sz="1600" i="1" baseline="0">
                <a:latin typeface="Times New Roman" pitchFamily="18" charset="0"/>
                <a:cs typeface="Times New Roman" pitchFamily="18" charset="0"/>
              </a:rPr>
              <a:t> f</a:t>
            </a:r>
            <a:r>
              <a:rPr lang="nl-NL" sz="1600" baseline="0">
                <a:latin typeface="Times New Roman" pitchFamily="18" charset="0"/>
                <a:cs typeface="Times New Roman" pitchFamily="18" charset="0"/>
              </a:rPr>
              <a:t> (X-turns-measured) for EL34-no.1</a:t>
            </a:r>
            <a:endParaRPr lang="nl-NL" sz="160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1763169464231025"/>
          <c:y val="1.6826853732646845E-2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Blad1!$B$25</c:f>
              <c:strCache>
                <c:ptCount val="1"/>
                <c:pt idx="0">
                  <c:v>THD at 1W</c:v>
                </c:pt>
              </c:strCache>
            </c:strRef>
          </c:tx>
          <c:spPr>
            <a:ln>
              <a:solidFill>
                <a:schemeClr val="tx1"/>
              </a:solidFill>
              <a:prstDash val="lgDash"/>
            </a:ln>
          </c:spPr>
          <c:marker>
            <c:symbol val="none"/>
          </c:marker>
          <c:xVal>
            <c:numRef>
              <c:f>Blad1!$A$26:$A$36</c:f>
              <c:numCache>
                <c:formatCode>General</c:formatCode>
                <c:ptCount val="11"/>
                <c:pt idx="0">
                  <c:v>0</c:v>
                </c:pt>
                <c:pt idx="1">
                  <c:v>6.0000000000000032E-2</c:v>
                </c:pt>
                <c:pt idx="2">
                  <c:v>0.11</c:v>
                </c:pt>
                <c:pt idx="3">
                  <c:v>0.17</c:v>
                </c:pt>
                <c:pt idx="4">
                  <c:v>0.23</c:v>
                </c:pt>
                <c:pt idx="5">
                  <c:v>0.30000000000000032</c:v>
                </c:pt>
                <c:pt idx="6">
                  <c:v>0.36000000000000032</c:v>
                </c:pt>
                <c:pt idx="7">
                  <c:v>0.46</c:v>
                </c:pt>
                <c:pt idx="8">
                  <c:v>0.56000000000000005</c:v>
                </c:pt>
                <c:pt idx="9">
                  <c:v>0.69000000000000061</c:v>
                </c:pt>
                <c:pt idx="10">
                  <c:v>1</c:v>
                </c:pt>
              </c:numCache>
            </c:numRef>
          </c:xVal>
          <c:yVal>
            <c:numRef>
              <c:f>Blad1!$B$26:$B$36</c:f>
              <c:numCache>
                <c:formatCode>General</c:formatCode>
                <c:ptCount val="11"/>
                <c:pt idx="0">
                  <c:v>1.59</c:v>
                </c:pt>
                <c:pt idx="1">
                  <c:v>1.05</c:v>
                </c:pt>
                <c:pt idx="2">
                  <c:v>0.76000000000000756</c:v>
                </c:pt>
                <c:pt idx="3">
                  <c:v>0.55000000000000004</c:v>
                </c:pt>
                <c:pt idx="4">
                  <c:v>0.49000000000000032</c:v>
                </c:pt>
                <c:pt idx="5">
                  <c:v>0.5</c:v>
                </c:pt>
                <c:pt idx="6">
                  <c:v>0.53</c:v>
                </c:pt>
                <c:pt idx="7">
                  <c:v>0.63000000000000744</c:v>
                </c:pt>
                <c:pt idx="8">
                  <c:v>0.8</c:v>
                </c:pt>
                <c:pt idx="9">
                  <c:v>0.91</c:v>
                </c:pt>
                <c:pt idx="10">
                  <c:v>1.22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45F-466B-A5C7-68449BBEC735}"/>
            </c:ext>
          </c:extLst>
        </c:ser>
        <c:ser>
          <c:idx val="1"/>
          <c:order val="1"/>
          <c:tx>
            <c:strRef>
              <c:f>Blad1!$C$25</c:f>
              <c:strCache>
                <c:ptCount val="1"/>
                <c:pt idx="0">
                  <c:v>THD at 2W</c:v>
                </c:pt>
              </c:strCache>
            </c:strRef>
          </c:tx>
          <c:spPr>
            <a:ln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Blad1!$A$26:$A$36</c:f>
              <c:numCache>
                <c:formatCode>General</c:formatCode>
                <c:ptCount val="11"/>
                <c:pt idx="0">
                  <c:v>0</c:v>
                </c:pt>
                <c:pt idx="1">
                  <c:v>6.0000000000000032E-2</c:v>
                </c:pt>
                <c:pt idx="2">
                  <c:v>0.11</c:v>
                </c:pt>
                <c:pt idx="3">
                  <c:v>0.17</c:v>
                </c:pt>
                <c:pt idx="4">
                  <c:v>0.23</c:v>
                </c:pt>
                <c:pt idx="5">
                  <c:v>0.30000000000000032</c:v>
                </c:pt>
                <c:pt idx="6">
                  <c:v>0.36000000000000032</c:v>
                </c:pt>
                <c:pt idx="7">
                  <c:v>0.46</c:v>
                </c:pt>
                <c:pt idx="8">
                  <c:v>0.56000000000000005</c:v>
                </c:pt>
                <c:pt idx="9">
                  <c:v>0.69000000000000061</c:v>
                </c:pt>
                <c:pt idx="10">
                  <c:v>1</c:v>
                </c:pt>
              </c:numCache>
            </c:numRef>
          </c:xVal>
          <c:yVal>
            <c:numRef>
              <c:f>Blad1!$C$26:$C$36</c:f>
              <c:numCache>
                <c:formatCode>General</c:formatCode>
                <c:ptCount val="11"/>
                <c:pt idx="0">
                  <c:v>3.46</c:v>
                </c:pt>
                <c:pt idx="1">
                  <c:v>2.5299999999999998</c:v>
                </c:pt>
                <c:pt idx="2">
                  <c:v>1.9700000000000135</c:v>
                </c:pt>
                <c:pt idx="3">
                  <c:v>1.46</c:v>
                </c:pt>
                <c:pt idx="4">
                  <c:v>1.1200000000000001</c:v>
                </c:pt>
                <c:pt idx="5">
                  <c:v>0.87000000000000677</c:v>
                </c:pt>
                <c:pt idx="6">
                  <c:v>0.81</c:v>
                </c:pt>
                <c:pt idx="7">
                  <c:v>0.85000000000000064</c:v>
                </c:pt>
                <c:pt idx="8">
                  <c:v>1</c:v>
                </c:pt>
                <c:pt idx="9">
                  <c:v>1.23</c:v>
                </c:pt>
                <c:pt idx="10">
                  <c:v>2.58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45F-466B-A5C7-68449BBEC735}"/>
            </c:ext>
          </c:extLst>
        </c:ser>
        <c:ser>
          <c:idx val="2"/>
          <c:order val="2"/>
          <c:tx>
            <c:strRef>
              <c:f>Blad1!$D$25</c:f>
              <c:strCache>
                <c:ptCount val="1"/>
                <c:pt idx="0">
                  <c:v>THD at 3W</c:v>
                </c:pt>
              </c:strCache>
            </c:strRef>
          </c:tx>
          <c:spPr>
            <a:ln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Blad1!$A$26:$A$36</c:f>
              <c:numCache>
                <c:formatCode>General</c:formatCode>
                <c:ptCount val="11"/>
                <c:pt idx="0">
                  <c:v>0</c:v>
                </c:pt>
                <c:pt idx="1">
                  <c:v>6.0000000000000032E-2</c:v>
                </c:pt>
                <c:pt idx="2">
                  <c:v>0.11</c:v>
                </c:pt>
                <c:pt idx="3">
                  <c:v>0.17</c:v>
                </c:pt>
                <c:pt idx="4">
                  <c:v>0.23</c:v>
                </c:pt>
                <c:pt idx="5">
                  <c:v>0.30000000000000032</c:v>
                </c:pt>
                <c:pt idx="6">
                  <c:v>0.36000000000000032</c:v>
                </c:pt>
                <c:pt idx="7">
                  <c:v>0.46</c:v>
                </c:pt>
                <c:pt idx="8">
                  <c:v>0.56000000000000005</c:v>
                </c:pt>
                <c:pt idx="9">
                  <c:v>0.69000000000000061</c:v>
                </c:pt>
                <c:pt idx="10">
                  <c:v>1</c:v>
                </c:pt>
              </c:numCache>
            </c:numRef>
          </c:xVal>
          <c:yVal>
            <c:numRef>
              <c:f>Blad1!$D$26:$D$36</c:f>
              <c:numCache>
                <c:formatCode>General</c:formatCode>
                <c:ptCount val="11"/>
                <c:pt idx="0">
                  <c:v>6.08</c:v>
                </c:pt>
                <c:pt idx="1">
                  <c:v>4.83</c:v>
                </c:pt>
                <c:pt idx="2">
                  <c:v>3.77</c:v>
                </c:pt>
                <c:pt idx="3">
                  <c:v>2.9</c:v>
                </c:pt>
                <c:pt idx="4">
                  <c:v>2.23</c:v>
                </c:pt>
                <c:pt idx="5">
                  <c:v>1.6300000000000001</c:v>
                </c:pt>
                <c:pt idx="6">
                  <c:v>1.3</c:v>
                </c:pt>
                <c:pt idx="7">
                  <c:v>1.06</c:v>
                </c:pt>
                <c:pt idx="8">
                  <c:v>1.1100000000000001</c:v>
                </c:pt>
                <c:pt idx="9">
                  <c:v>2.46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45F-466B-A5C7-68449BBEC735}"/>
            </c:ext>
          </c:extLst>
        </c:ser>
        <c:ser>
          <c:idx val="3"/>
          <c:order val="3"/>
          <c:tx>
            <c:strRef>
              <c:f>Blad1!$E$25</c:f>
              <c:strCache>
                <c:ptCount val="1"/>
                <c:pt idx="0">
                  <c:v>THD at 4W</c:v>
                </c:pt>
              </c:strCache>
            </c:strRef>
          </c:tx>
          <c:spPr>
            <a:ln>
              <a:solidFill>
                <a:schemeClr val="tx1"/>
              </a:solidFill>
              <a:prstDash val="sysDot"/>
            </a:ln>
          </c:spPr>
          <c:marker>
            <c:symbol val="none"/>
          </c:marker>
          <c:xVal>
            <c:numRef>
              <c:f>Blad1!$A$26:$A$36</c:f>
              <c:numCache>
                <c:formatCode>General</c:formatCode>
                <c:ptCount val="11"/>
                <c:pt idx="0">
                  <c:v>0</c:v>
                </c:pt>
                <c:pt idx="1">
                  <c:v>6.0000000000000032E-2</c:v>
                </c:pt>
                <c:pt idx="2">
                  <c:v>0.11</c:v>
                </c:pt>
                <c:pt idx="3">
                  <c:v>0.17</c:v>
                </c:pt>
                <c:pt idx="4">
                  <c:v>0.23</c:v>
                </c:pt>
                <c:pt idx="5">
                  <c:v>0.30000000000000032</c:v>
                </c:pt>
                <c:pt idx="6">
                  <c:v>0.36000000000000032</c:v>
                </c:pt>
                <c:pt idx="7">
                  <c:v>0.46</c:v>
                </c:pt>
                <c:pt idx="8">
                  <c:v>0.56000000000000005</c:v>
                </c:pt>
                <c:pt idx="9">
                  <c:v>0.69000000000000061</c:v>
                </c:pt>
                <c:pt idx="10">
                  <c:v>1</c:v>
                </c:pt>
              </c:numCache>
            </c:numRef>
          </c:xVal>
          <c:yVal>
            <c:numRef>
              <c:f>Blad1!$E$26:$E$36</c:f>
              <c:numCache>
                <c:formatCode>General</c:formatCode>
                <c:ptCount val="11"/>
                <c:pt idx="0">
                  <c:v>9.02</c:v>
                </c:pt>
                <c:pt idx="1">
                  <c:v>7.4700000000000024</c:v>
                </c:pt>
                <c:pt idx="2">
                  <c:v>6.17</c:v>
                </c:pt>
                <c:pt idx="3">
                  <c:v>4.74</c:v>
                </c:pt>
                <c:pt idx="4">
                  <c:v>3.68</c:v>
                </c:pt>
                <c:pt idx="5">
                  <c:v>2.72</c:v>
                </c:pt>
                <c:pt idx="6">
                  <c:v>2.04</c:v>
                </c:pt>
                <c:pt idx="7">
                  <c:v>1.72</c:v>
                </c:pt>
                <c:pt idx="8">
                  <c:v>2.52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45F-466B-A5C7-68449BBEC735}"/>
            </c:ext>
          </c:extLst>
        </c:ser>
        <c:ser>
          <c:idx val="4"/>
          <c:order val="4"/>
          <c:tx>
            <c:strRef>
              <c:f>Blad1!$F$25</c:f>
              <c:strCache>
                <c:ptCount val="1"/>
                <c:pt idx="0">
                  <c:v>THD at 5W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Blad1!$A$26:$A$36</c:f>
              <c:numCache>
                <c:formatCode>General</c:formatCode>
                <c:ptCount val="11"/>
                <c:pt idx="0">
                  <c:v>0</c:v>
                </c:pt>
                <c:pt idx="1">
                  <c:v>6.0000000000000032E-2</c:v>
                </c:pt>
                <c:pt idx="2">
                  <c:v>0.11</c:v>
                </c:pt>
                <c:pt idx="3">
                  <c:v>0.17</c:v>
                </c:pt>
                <c:pt idx="4">
                  <c:v>0.23</c:v>
                </c:pt>
                <c:pt idx="5">
                  <c:v>0.30000000000000032</c:v>
                </c:pt>
                <c:pt idx="6">
                  <c:v>0.36000000000000032</c:v>
                </c:pt>
                <c:pt idx="7">
                  <c:v>0.46</c:v>
                </c:pt>
                <c:pt idx="8">
                  <c:v>0.56000000000000005</c:v>
                </c:pt>
                <c:pt idx="9">
                  <c:v>0.69000000000000061</c:v>
                </c:pt>
                <c:pt idx="10">
                  <c:v>1</c:v>
                </c:pt>
              </c:numCache>
            </c:numRef>
          </c:xVal>
          <c:yVal>
            <c:numRef>
              <c:f>Blad1!$F$26:$F$36</c:f>
              <c:numCache>
                <c:formatCode>General</c:formatCode>
                <c:ptCount val="11"/>
                <c:pt idx="0">
                  <c:v>12</c:v>
                </c:pt>
                <c:pt idx="1">
                  <c:v>10.52</c:v>
                </c:pt>
                <c:pt idx="2">
                  <c:v>8.9700000000000006</c:v>
                </c:pt>
                <c:pt idx="3">
                  <c:v>7.6</c:v>
                </c:pt>
                <c:pt idx="4">
                  <c:v>6.4700000000000024</c:v>
                </c:pt>
                <c:pt idx="5">
                  <c:v>4.9300000000000024</c:v>
                </c:pt>
                <c:pt idx="6">
                  <c:v>4.41</c:v>
                </c:pt>
                <c:pt idx="7">
                  <c:v>3.79</c:v>
                </c:pt>
                <c:pt idx="8">
                  <c:v>4.21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45F-466B-A5C7-68449BBEC7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453632"/>
        <c:axId val="128889984"/>
      </c:scatterChart>
      <c:valAx>
        <c:axId val="128453632"/>
        <c:scaling>
          <c:orientation val="minMax"/>
          <c:max val="1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nl-NL" sz="1200" dirty="0">
                    <a:latin typeface="Times New Roman" pitchFamily="18" charset="0"/>
                    <a:cs typeface="Times New Roman" pitchFamily="18" charset="0"/>
                  </a:rPr>
                  <a:t>X-</a:t>
                </a:r>
                <a:r>
                  <a:rPr lang="nl-NL" sz="1200" dirty="0" err="1">
                    <a:latin typeface="Times New Roman" pitchFamily="18" charset="0"/>
                    <a:cs typeface="Times New Roman" pitchFamily="18" charset="0"/>
                  </a:rPr>
                  <a:t>turns</a:t>
                </a:r>
                <a:r>
                  <a:rPr lang="nl-NL" sz="1200" dirty="0">
                    <a:latin typeface="Times New Roman" pitchFamily="18" charset="0"/>
                    <a:cs typeface="Times New Roman" pitchFamily="18" charset="0"/>
                  </a:rPr>
                  <a:t>-</a:t>
                </a:r>
                <a:r>
                  <a:rPr lang="nl-NL" sz="1200" dirty="0" err="1">
                    <a:latin typeface="Times New Roman" pitchFamily="18" charset="0"/>
                    <a:cs typeface="Times New Roman" pitchFamily="18" charset="0"/>
                  </a:rPr>
                  <a:t>measured</a:t>
                </a:r>
                <a:r>
                  <a:rPr lang="nl-NL" sz="1200" baseline="0" dirty="0">
                    <a:latin typeface="Times New Roman" pitchFamily="18" charset="0"/>
                    <a:cs typeface="Times New Roman" pitchFamily="18" charset="0"/>
                  </a:rPr>
                  <a:t> (3-rd </a:t>
                </a:r>
                <a:r>
                  <a:rPr lang="nl-NL" sz="1200" baseline="0" dirty="0" err="1">
                    <a:latin typeface="Times New Roman" pitchFamily="18" charset="0"/>
                    <a:cs typeface="Times New Roman" pitchFamily="18" charset="0"/>
                  </a:rPr>
                  <a:t>colomn</a:t>
                </a:r>
                <a:r>
                  <a:rPr lang="nl-NL" sz="1200" baseline="0" dirty="0">
                    <a:latin typeface="Times New Roman" pitchFamily="18" charset="0"/>
                    <a:cs typeface="Times New Roman" pitchFamily="18" charset="0"/>
                  </a:rPr>
                  <a:t> of </a:t>
                </a:r>
                <a:r>
                  <a:rPr lang="nl-NL" sz="1200" baseline="0" dirty="0" err="1">
                    <a:latin typeface="Times New Roman" pitchFamily="18" charset="0"/>
                    <a:cs typeface="Times New Roman" pitchFamily="18" charset="0"/>
                  </a:rPr>
                  <a:t>table</a:t>
                </a:r>
                <a:r>
                  <a:rPr lang="nl-NL" sz="1200" baseline="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nl-NL" sz="12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nl-NL"/>
          </a:p>
        </c:txPr>
        <c:crossAx val="128889984"/>
        <c:crosses val="autoZero"/>
        <c:crossBetween val="midCat"/>
        <c:majorUnit val="0.1"/>
        <c:minorUnit val="1.0000000000000005E-2"/>
      </c:valAx>
      <c:valAx>
        <c:axId val="128889984"/>
        <c:scaling>
          <c:orientation val="minMax"/>
          <c:max val="12"/>
          <c:min val="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nl-NL" sz="1200"/>
                  <a:t>THD</a:t>
                </a:r>
                <a:r>
                  <a:rPr lang="nl-NL" sz="1200" baseline="0"/>
                  <a:t> (%)</a:t>
                </a:r>
                <a:endParaRPr lang="nl-NL" sz="12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nl-NL"/>
          </a:p>
        </c:txPr>
        <c:crossAx val="128453632"/>
        <c:crosses val="autoZero"/>
        <c:crossBetween val="midCat"/>
        <c:majorUnit val="1"/>
        <c:minorUnit val="0.1"/>
      </c:valAx>
    </c:plotArea>
    <c:legend>
      <c:legendPos val="r"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nl-N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nl-NL" sz="1600">
                <a:latin typeface="Times New Roman" pitchFamily="18" charset="0"/>
                <a:cs typeface="Times New Roman" pitchFamily="18" charset="0"/>
              </a:rPr>
              <a:t>THD</a:t>
            </a:r>
            <a:r>
              <a:rPr lang="nl-NL" sz="1600" baseline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nl-NL" sz="1600" i="1" baseline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nl-NL" sz="1600" baseline="0">
                <a:latin typeface="Times New Roman" pitchFamily="18" charset="0"/>
                <a:cs typeface="Times New Roman" pitchFamily="18" charset="0"/>
              </a:rPr>
              <a:t> (X-turns-measured) for KT88-no.1</a:t>
            </a:r>
            <a:endParaRPr lang="nl-NL" sz="160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0793493364480334"/>
          <c:y val="2.5872797130373625E-2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Blad1!$B$48</c:f>
              <c:strCache>
                <c:ptCount val="1"/>
                <c:pt idx="0">
                  <c:v>THD at 1W</c:v>
                </c:pt>
              </c:strCache>
            </c:strRef>
          </c:tx>
          <c:spPr>
            <a:ln>
              <a:solidFill>
                <a:schemeClr val="tx1"/>
              </a:solidFill>
              <a:prstDash val="lgDash"/>
            </a:ln>
          </c:spPr>
          <c:marker>
            <c:symbol val="none"/>
          </c:marker>
          <c:xVal>
            <c:numRef>
              <c:f>Blad1!$A$49:$A$59</c:f>
              <c:numCache>
                <c:formatCode>General</c:formatCode>
                <c:ptCount val="11"/>
                <c:pt idx="0">
                  <c:v>0</c:v>
                </c:pt>
                <c:pt idx="1">
                  <c:v>6.0000000000000032E-2</c:v>
                </c:pt>
                <c:pt idx="2">
                  <c:v>0.11</c:v>
                </c:pt>
                <c:pt idx="3">
                  <c:v>0.17</c:v>
                </c:pt>
                <c:pt idx="4">
                  <c:v>0.23</c:v>
                </c:pt>
                <c:pt idx="5">
                  <c:v>0.30000000000000032</c:v>
                </c:pt>
                <c:pt idx="6">
                  <c:v>0.36000000000000032</c:v>
                </c:pt>
                <c:pt idx="7">
                  <c:v>0.46</c:v>
                </c:pt>
                <c:pt idx="8">
                  <c:v>0.56000000000000005</c:v>
                </c:pt>
                <c:pt idx="9">
                  <c:v>0.69000000000000061</c:v>
                </c:pt>
                <c:pt idx="10">
                  <c:v>1</c:v>
                </c:pt>
              </c:numCache>
            </c:numRef>
          </c:xVal>
          <c:yVal>
            <c:numRef>
              <c:f>Blad1!$B$49:$B$59</c:f>
              <c:numCache>
                <c:formatCode>General</c:formatCode>
                <c:ptCount val="11"/>
                <c:pt idx="0">
                  <c:v>5.1199999999999966</c:v>
                </c:pt>
                <c:pt idx="1">
                  <c:v>3.3299999999999987</c:v>
                </c:pt>
                <c:pt idx="2">
                  <c:v>2.21</c:v>
                </c:pt>
                <c:pt idx="3">
                  <c:v>1.37</c:v>
                </c:pt>
                <c:pt idx="4">
                  <c:v>0.86000000000000065</c:v>
                </c:pt>
                <c:pt idx="5">
                  <c:v>0.68</c:v>
                </c:pt>
                <c:pt idx="6">
                  <c:v>0.88</c:v>
                </c:pt>
                <c:pt idx="7">
                  <c:v>1.08</c:v>
                </c:pt>
                <c:pt idx="8">
                  <c:v>1.25</c:v>
                </c:pt>
                <c:pt idx="9">
                  <c:v>1.4</c:v>
                </c:pt>
                <c:pt idx="10">
                  <c:v>1.79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6B0-412D-B275-C4FD2BC1EB5A}"/>
            </c:ext>
          </c:extLst>
        </c:ser>
        <c:ser>
          <c:idx val="1"/>
          <c:order val="1"/>
          <c:tx>
            <c:strRef>
              <c:f>Blad1!$C$48</c:f>
              <c:strCache>
                <c:ptCount val="1"/>
                <c:pt idx="0">
                  <c:v>THD at 2W</c:v>
                </c:pt>
              </c:strCache>
            </c:strRef>
          </c:tx>
          <c:spPr>
            <a:ln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Blad1!$A$49:$A$59</c:f>
              <c:numCache>
                <c:formatCode>General</c:formatCode>
                <c:ptCount val="11"/>
                <c:pt idx="0">
                  <c:v>0</c:v>
                </c:pt>
                <c:pt idx="1">
                  <c:v>6.0000000000000032E-2</c:v>
                </c:pt>
                <c:pt idx="2">
                  <c:v>0.11</c:v>
                </c:pt>
                <c:pt idx="3">
                  <c:v>0.17</c:v>
                </c:pt>
                <c:pt idx="4">
                  <c:v>0.23</c:v>
                </c:pt>
                <c:pt idx="5">
                  <c:v>0.30000000000000032</c:v>
                </c:pt>
                <c:pt idx="6">
                  <c:v>0.36000000000000032</c:v>
                </c:pt>
                <c:pt idx="7">
                  <c:v>0.46</c:v>
                </c:pt>
                <c:pt idx="8">
                  <c:v>0.56000000000000005</c:v>
                </c:pt>
                <c:pt idx="9">
                  <c:v>0.69000000000000061</c:v>
                </c:pt>
                <c:pt idx="10">
                  <c:v>1</c:v>
                </c:pt>
              </c:numCache>
            </c:numRef>
          </c:xVal>
          <c:yVal>
            <c:numRef>
              <c:f>Blad1!$C$49:$C$59</c:f>
              <c:numCache>
                <c:formatCode>General</c:formatCode>
                <c:ptCount val="11"/>
                <c:pt idx="0">
                  <c:v>8.0500000000000007</c:v>
                </c:pt>
                <c:pt idx="1">
                  <c:v>5.6</c:v>
                </c:pt>
                <c:pt idx="2">
                  <c:v>4.1499999999999995</c:v>
                </c:pt>
                <c:pt idx="3">
                  <c:v>2.8499999999999988</c:v>
                </c:pt>
                <c:pt idx="4">
                  <c:v>1.8800000000000001</c:v>
                </c:pt>
                <c:pt idx="5">
                  <c:v>1.23</c:v>
                </c:pt>
                <c:pt idx="6">
                  <c:v>1.1399999999999848</c:v>
                </c:pt>
                <c:pt idx="7">
                  <c:v>1.26</c:v>
                </c:pt>
                <c:pt idx="8">
                  <c:v>1.51</c:v>
                </c:pt>
                <c:pt idx="9">
                  <c:v>1.83</c:v>
                </c:pt>
                <c:pt idx="10">
                  <c:v>2.77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6B0-412D-B275-C4FD2BC1EB5A}"/>
            </c:ext>
          </c:extLst>
        </c:ser>
        <c:ser>
          <c:idx val="2"/>
          <c:order val="2"/>
          <c:tx>
            <c:strRef>
              <c:f>Blad1!$D$48</c:f>
              <c:strCache>
                <c:ptCount val="1"/>
                <c:pt idx="0">
                  <c:v>THD at 3W</c:v>
                </c:pt>
              </c:strCache>
            </c:strRef>
          </c:tx>
          <c:spPr>
            <a:ln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Blad1!$A$49:$A$59</c:f>
              <c:numCache>
                <c:formatCode>General</c:formatCode>
                <c:ptCount val="11"/>
                <c:pt idx="0">
                  <c:v>0</c:v>
                </c:pt>
                <c:pt idx="1">
                  <c:v>6.0000000000000032E-2</c:v>
                </c:pt>
                <c:pt idx="2">
                  <c:v>0.11</c:v>
                </c:pt>
                <c:pt idx="3">
                  <c:v>0.17</c:v>
                </c:pt>
                <c:pt idx="4">
                  <c:v>0.23</c:v>
                </c:pt>
                <c:pt idx="5">
                  <c:v>0.30000000000000032</c:v>
                </c:pt>
                <c:pt idx="6">
                  <c:v>0.36000000000000032</c:v>
                </c:pt>
                <c:pt idx="7">
                  <c:v>0.46</c:v>
                </c:pt>
                <c:pt idx="8">
                  <c:v>0.56000000000000005</c:v>
                </c:pt>
                <c:pt idx="9">
                  <c:v>0.69000000000000061</c:v>
                </c:pt>
                <c:pt idx="10">
                  <c:v>1</c:v>
                </c:pt>
              </c:numCache>
            </c:numRef>
          </c:xVal>
          <c:yVal>
            <c:numRef>
              <c:f>Blad1!$D$49:$D$59</c:f>
              <c:numCache>
                <c:formatCode>General</c:formatCode>
                <c:ptCount val="11"/>
                <c:pt idx="0">
                  <c:v>10.16</c:v>
                </c:pt>
                <c:pt idx="1">
                  <c:v>7.31</c:v>
                </c:pt>
                <c:pt idx="2">
                  <c:v>5.51</c:v>
                </c:pt>
                <c:pt idx="3">
                  <c:v>3.9499999999999997</c:v>
                </c:pt>
                <c:pt idx="4">
                  <c:v>2.7600000000000002</c:v>
                </c:pt>
                <c:pt idx="5">
                  <c:v>1.87</c:v>
                </c:pt>
                <c:pt idx="6">
                  <c:v>1.49</c:v>
                </c:pt>
                <c:pt idx="7">
                  <c:v>1.41</c:v>
                </c:pt>
                <c:pt idx="8">
                  <c:v>1.72</c:v>
                </c:pt>
                <c:pt idx="9">
                  <c:v>2.34</c:v>
                </c:pt>
                <c:pt idx="10">
                  <c:v>5.0199999999999996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6B0-412D-B275-C4FD2BC1EB5A}"/>
            </c:ext>
          </c:extLst>
        </c:ser>
        <c:ser>
          <c:idx val="3"/>
          <c:order val="3"/>
          <c:tx>
            <c:strRef>
              <c:f>Blad1!$E$48</c:f>
              <c:strCache>
                <c:ptCount val="1"/>
                <c:pt idx="0">
                  <c:v>THD at 4W</c:v>
                </c:pt>
              </c:strCache>
            </c:strRef>
          </c:tx>
          <c:spPr>
            <a:ln>
              <a:solidFill>
                <a:schemeClr val="tx1"/>
              </a:solidFill>
              <a:prstDash val="sysDot"/>
            </a:ln>
          </c:spPr>
          <c:marker>
            <c:symbol val="none"/>
          </c:marker>
          <c:xVal>
            <c:numRef>
              <c:f>Blad1!$A$49:$A$59</c:f>
              <c:numCache>
                <c:formatCode>General</c:formatCode>
                <c:ptCount val="11"/>
                <c:pt idx="0">
                  <c:v>0</c:v>
                </c:pt>
                <c:pt idx="1">
                  <c:v>6.0000000000000032E-2</c:v>
                </c:pt>
                <c:pt idx="2">
                  <c:v>0.11</c:v>
                </c:pt>
                <c:pt idx="3">
                  <c:v>0.17</c:v>
                </c:pt>
                <c:pt idx="4">
                  <c:v>0.23</c:v>
                </c:pt>
                <c:pt idx="5">
                  <c:v>0.30000000000000032</c:v>
                </c:pt>
                <c:pt idx="6">
                  <c:v>0.36000000000000032</c:v>
                </c:pt>
                <c:pt idx="7">
                  <c:v>0.46</c:v>
                </c:pt>
                <c:pt idx="8">
                  <c:v>0.56000000000000005</c:v>
                </c:pt>
                <c:pt idx="9">
                  <c:v>0.69000000000000061</c:v>
                </c:pt>
                <c:pt idx="10">
                  <c:v>1</c:v>
                </c:pt>
              </c:numCache>
            </c:numRef>
          </c:xVal>
          <c:yVal>
            <c:numRef>
              <c:f>Blad1!$E$49:$E$59</c:f>
              <c:numCache>
                <c:formatCode>General</c:formatCode>
                <c:ptCount val="11"/>
                <c:pt idx="0">
                  <c:v>11.2</c:v>
                </c:pt>
                <c:pt idx="1">
                  <c:v>8.2399999999999984</c:v>
                </c:pt>
                <c:pt idx="2">
                  <c:v>6.2</c:v>
                </c:pt>
                <c:pt idx="3">
                  <c:v>4.4700000000000024</c:v>
                </c:pt>
                <c:pt idx="4">
                  <c:v>3.14</c:v>
                </c:pt>
                <c:pt idx="5">
                  <c:v>2.15</c:v>
                </c:pt>
                <c:pt idx="6">
                  <c:v>1.6400000000000001</c:v>
                </c:pt>
                <c:pt idx="7">
                  <c:v>1.53</c:v>
                </c:pt>
                <c:pt idx="8">
                  <c:v>1.9800000000000149</c:v>
                </c:pt>
                <c:pt idx="9">
                  <c:v>2.48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6B0-412D-B275-C4FD2BC1EB5A}"/>
            </c:ext>
          </c:extLst>
        </c:ser>
        <c:ser>
          <c:idx val="4"/>
          <c:order val="4"/>
          <c:tx>
            <c:strRef>
              <c:f>Blad1!$F$48</c:f>
              <c:strCache>
                <c:ptCount val="1"/>
                <c:pt idx="0">
                  <c:v>THD at 5W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Blad1!$A$49:$A$59</c:f>
              <c:numCache>
                <c:formatCode>General</c:formatCode>
                <c:ptCount val="11"/>
                <c:pt idx="0">
                  <c:v>0</c:v>
                </c:pt>
                <c:pt idx="1">
                  <c:v>6.0000000000000032E-2</c:v>
                </c:pt>
                <c:pt idx="2">
                  <c:v>0.11</c:v>
                </c:pt>
                <c:pt idx="3">
                  <c:v>0.17</c:v>
                </c:pt>
                <c:pt idx="4">
                  <c:v>0.23</c:v>
                </c:pt>
                <c:pt idx="5">
                  <c:v>0.30000000000000032</c:v>
                </c:pt>
                <c:pt idx="6">
                  <c:v>0.36000000000000032</c:v>
                </c:pt>
                <c:pt idx="7">
                  <c:v>0.46</c:v>
                </c:pt>
                <c:pt idx="8">
                  <c:v>0.56000000000000005</c:v>
                </c:pt>
                <c:pt idx="9">
                  <c:v>0.69000000000000061</c:v>
                </c:pt>
                <c:pt idx="10">
                  <c:v>1</c:v>
                </c:pt>
              </c:numCache>
            </c:numRef>
          </c:xVal>
          <c:yVal>
            <c:numRef>
              <c:f>Blad1!$F$49:$F$59</c:f>
              <c:numCache>
                <c:formatCode>General</c:formatCode>
                <c:ptCount val="11"/>
                <c:pt idx="0">
                  <c:v>11.29</c:v>
                </c:pt>
                <c:pt idx="1">
                  <c:v>9.02</c:v>
                </c:pt>
                <c:pt idx="2">
                  <c:v>7.04</c:v>
                </c:pt>
                <c:pt idx="3">
                  <c:v>5.4300000000000024</c:v>
                </c:pt>
                <c:pt idx="4">
                  <c:v>4.2300000000000004</c:v>
                </c:pt>
                <c:pt idx="5">
                  <c:v>3.4899999999999998</c:v>
                </c:pt>
                <c:pt idx="6">
                  <c:v>3.12</c:v>
                </c:pt>
                <c:pt idx="7">
                  <c:v>2.98</c:v>
                </c:pt>
                <c:pt idx="8">
                  <c:v>3.3099999999999987</c:v>
                </c:pt>
                <c:pt idx="9">
                  <c:v>4.26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6B0-412D-B275-C4FD2BC1EB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409472"/>
        <c:axId val="136411392"/>
      </c:scatterChart>
      <c:valAx>
        <c:axId val="136409472"/>
        <c:scaling>
          <c:orientation val="minMax"/>
          <c:max val="1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nl-NL" sz="1200">
                    <a:latin typeface="Times New Roman" pitchFamily="18" charset="0"/>
                    <a:cs typeface="Times New Roman" pitchFamily="18" charset="0"/>
                  </a:rPr>
                  <a:t>X-turns-measured</a:t>
                </a:r>
                <a:r>
                  <a:rPr lang="nl-NL" sz="1200" baseline="0">
                    <a:latin typeface="Times New Roman" pitchFamily="18" charset="0"/>
                    <a:cs typeface="Times New Roman" pitchFamily="18" charset="0"/>
                  </a:rPr>
                  <a:t> (3-rd column of table 7)</a:t>
                </a:r>
                <a:endParaRPr lang="nl-NL" sz="1200">
                  <a:latin typeface="Times New Roman" pitchFamily="18" charset="0"/>
                  <a:cs typeface="Times New Roman" pitchFamily="18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nl-NL"/>
          </a:p>
        </c:txPr>
        <c:crossAx val="136411392"/>
        <c:crosses val="autoZero"/>
        <c:crossBetween val="midCat"/>
        <c:majorUnit val="0.1"/>
        <c:minorUnit val="1.0000000000000005E-2"/>
      </c:valAx>
      <c:valAx>
        <c:axId val="136411392"/>
        <c:scaling>
          <c:orientation val="minMax"/>
          <c:max val="12"/>
          <c:min val="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nl-NL" sz="1200">
                    <a:latin typeface="Times New Roman" pitchFamily="18" charset="0"/>
                    <a:cs typeface="Times New Roman" pitchFamily="18" charset="0"/>
                  </a:rPr>
                  <a:t>THD</a:t>
                </a:r>
                <a:r>
                  <a:rPr lang="nl-NL" sz="1200" baseline="0">
                    <a:latin typeface="Times New Roman" pitchFamily="18" charset="0"/>
                    <a:cs typeface="Times New Roman" pitchFamily="18" charset="0"/>
                  </a:rPr>
                  <a:t> (%)</a:t>
                </a:r>
                <a:endParaRPr lang="nl-NL" sz="1200">
                  <a:latin typeface="Times New Roman" pitchFamily="18" charset="0"/>
                  <a:cs typeface="Times New Roman" pitchFamily="18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nl-NL"/>
          </a:p>
        </c:txPr>
        <c:crossAx val="136409472"/>
        <c:crosses val="autoZero"/>
        <c:crossBetween val="midCat"/>
        <c:majorUnit val="1"/>
        <c:minorUnit val="0.1"/>
      </c:valAx>
    </c:plotArea>
    <c:legend>
      <c:legendPos val="r"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nl-NL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8FD1E-ED3B-423B-A312-AE911B859FD4}" type="datetimeFigureOut">
              <a:rPr lang="nl-NL" smtClean="0"/>
              <a:t>13-10-2022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DF2A4-CD8E-42BC-BB06-20DC06E48F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2280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63B0AD-263D-DA2B-52D5-4280F00C1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51EE61B-837A-2FA7-9B59-AB5DF17BA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0EDFA2-6381-9A8F-72B5-EDEFC01AD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C7585-F277-44DA-A337-9BD0F340ACEB}" type="datetime1">
              <a:rPr lang="nl-NL" smtClean="0"/>
              <a:t>13-10-2022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77C393-4C25-8553-0B7C-1D186BF3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3BB3E3-A36A-F4D6-BC38-4C990827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F00-1385-4AAF-A728-6C644E37F9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2500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1DFB7B-7511-A294-C2C4-9A11CF0D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FACB614-F44A-3373-1E66-4FAD93CFF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107D63-034A-D7A8-63AE-3F9271122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EA37-9239-4DC3-8187-1A7B69F73875}" type="datetime1">
              <a:rPr lang="nl-NL" smtClean="0"/>
              <a:t>13-10-2022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8EAD72-1896-809A-C81C-F0A411EA7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663C4B-BD4E-2F4B-25D3-6D8F4B03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F00-1385-4AAF-A728-6C644E37F9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087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5B41F00-18AB-EC2D-AB63-B6433CFA5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9B55D67-7EAB-5FD1-22CA-E19B58EBD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D6BB6D-D246-2A3B-0EA0-5EB216330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E1FD-D267-43B0-897B-6C93B5579FFB}" type="datetime1">
              <a:rPr lang="nl-NL" smtClean="0"/>
              <a:t>13-10-2022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0D08D1-19B0-3DCC-353E-692A4635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EE3F81-6C0A-D53D-DCA2-48595344B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F00-1385-4AAF-A728-6C644E37F9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3851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7CB036-A72A-390C-60D2-A9EC05987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EB1BAD-1DB5-FEEF-A8D5-38001724C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EA399E-8C63-9BB3-B8CF-D192F004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AA2-D017-4985-BFE3-131294FFD5E8}" type="datetime1">
              <a:rPr lang="nl-NL" smtClean="0"/>
              <a:t>13-10-2022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5DAF5B8-0719-91A3-ED44-36A7B2839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41FACB-ED9C-E56D-D83A-7DF70A53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F00-1385-4AAF-A728-6C644E37F9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233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DED47-8B41-424A-F422-3FBD0B2EB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B8331B-6E46-05DF-0DF0-4A43C2D48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08A98F-0FDE-4EB5-A512-8A20833C4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0BEC-7B7F-41B2-9638-DEE4A116FFE0}" type="datetime1">
              <a:rPr lang="nl-NL" smtClean="0"/>
              <a:t>13-10-2022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C9BD35-9049-1F0E-A00E-462F93A67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DE5A35-4B2E-EC7D-FF49-FA51ED53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F00-1385-4AAF-A728-6C644E37F9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3701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7D507F-D5A1-72FD-1DEC-6AC1D7098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A94616-758E-3486-C0CD-DE07151AB8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A8A8B95-03E8-BEDB-13B1-7EA01271E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2FD96D8-85B2-CDDF-4D9A-50C206CC0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DB46-CC32-4FF9-AB80-1F4FABCF6098}" type="datetime1">
              <a:rPr lang="nl-NL" smtClean="0"/>
              <a:t>13-10-2022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D9680F8-5610-A5D3-AB9D-2DBAAB3D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5C44FD-B323-6DD0-9A1A-A5ED1905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F00-1385-4AAF-A728-6C644E37F9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204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902647-31C0-6E81-4559-33C381D01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9DB5F0-98EC-8F7E-D82E-E8198EDD9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1B7BD63-716D-1059-809F-E827A5890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1DE9A2C-4D77-575B-EDF1-D98591501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9B3D485-18BC-04EA-5E06-30FE16ECE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000B44E-F6E5-2819-49E5-97771E032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AF92-A5B8-4C55-BC6A-DAEF9DBE5C95}" type="datetime1">
              <a:rPr lang="nl-NL" smtClean="0"/>
              <a:t>13-10-2022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89CC676-5C68-B2DD-E002-B8179BBB7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E7A5F80-7592-468D-6337-18542D317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F00-1385-4AAF-A728-6C644E37F9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642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83EA9-D025-9823-925B-E2A6A8D34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864C8D4-0204-F570-AB43-8CEB0271C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07B2-C2AA-4E70-9DE6-9C7B7B9C7FEF}" type="datetime1">
              <a:rPr lang="nl-NL" smtClean="0"/>
              <a:t>13-10-2022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934B369-F0E9-BC51-BE84-64AB3A4DC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1D8608B-4486-A938-F19B-F138D3D3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F00-1385-4AAF-A728-6C644E37F9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3645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9A7505E-75F8-3733-0B55-DF0706932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13F6E-912E-4CD7-9CAB-55C791DFEB6D}" type="datetime1">
              <a:rPr lang="nl-NL" smtClean="0"/>
              <a:t>13-10-2022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FAFA995-2E76-8DFC-A775-9A5EC289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4CB095-2A13-FDCD-1845-B8597A4B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F00-1385-4AAF-A728-6C644E37F9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814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65314-21E4-D83D-E721-B4912D440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3DCBB0-41E1-2F8D-3098-A5B686B18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48640F4-030F-4259-DC59-87F6BB159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5152F31-F5F0-9D4F-F397-AD1550236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9C7B5-8959-4EE7-82E5-53B2E5A5AF3A}" type="datetime1">
              <a:rPr lang="nl-NL" smtClean="0"/>
              <a:t>13-10-2022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E5F873B-0813-1E25-8352-D2668E54C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428873E-0536-70D4-C8B2-A9F976BC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F00-1385-4AAF-A728-6C644E37F9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8780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9B4266-9A4C-5CEC-0C01-13AB30790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4EE8833-B6A5-E43E-AEB1-E8E9692112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43FC976-B912-E305-7573-746339E3F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DAB9FD-9AD2-DC10-542C-5FAD28EE4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6988-BE2E-4A6E-9F5B-B3D29159314D}" type="datetime1">
              <a:rPr lang="nl-NL" smtClean="0"/>
              <a:t>13-10-2022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981335E-8DC7-0F14-F06D-ED3B8C3C0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3FEEDEA-EA36-49C9-5C20-410865581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F00-1385-4AAF-A728-6C644E37F9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8107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115DB48-6D07-D727-A680-B35EB1D17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2395EB-968C-4EA5-314B-3BBFD0D32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CD6947-F9E8-C222-C435-82B85A7C4A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94B3D-954A-4858-ACAC-08DF386310E8}" type="datetime1">
              <a:rPr lang="nl-NL" smtClean="0"/>
              <a:t>13-10-2022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2A2847-8CD5-5432-D5C7-5947C1203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AEFB39-284C-0F86-9F1F-45C90A25D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90F00-1385-4AAF-A728-6C644E37F9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973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oleObject" Target="../embeddings/oleObject18.bin"/><Relationship Id="rId7" Type="http://schemas.openxmlformats.org/officeDocument/2006/relationships/hyperlink" Target="http://www.dos4ever.com/uTracer3/uTracer3_pag0.html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8.wmf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s4ever.com/uTracer3/uTracer3_pag0.html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os4ever.com/uTracerlog6/tubetester6.html#switch1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oekenbestellen.nl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wmf"/><Relationship Id="rId7" Type="http://schemas.openxmlformats.org/officeDocument/2006/relationships/image" Target="../media/image7.jpeg"/><Relationship Id="rId12" Type="http://schemas.openxmlformats.org/officeDocument/2006/relationships/image" Target="../media/image1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3.wmf"/><Relationship Id="rId18" Type="http://schemas.openxmlformats.org/officeDocument/2006/relationships/oleObject" Target="../embeddings/oleObject10.bin"/><Relationship Id="rId26" Type="http://schemas.openxmlformats.org/officeDocument/2006/relationships/oleObject" Target="../embeddings/oleObject14.bin"/><Relationship Id="rId3" Type="http://schemas.openxmlformats.org/officeDocument/2006/relationships/image" Target="../media/image8.wmf"/><Relationship Id="rId21" Type="http://schemas.openxmlformats.org/officeDocument/2006/relationships/image" Target="../media/image17.wmf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5.wmf"/><Relationship Id="rId25" Type="http://schemas.openxmlformats.org/officeDocument/2006/relationships/image" Target="../media/image19.wmf"/><Relationship Id="rId2" Type="http://schemas.openxmlformats.org/officeDocument/2006/relationships/oleObject" Target="../embeddings/oleObject2.bin"/><Relationship Id="rId16" Type="http://schemas.openxmlformats.org/officeDocument/2006/relationships/oleObject" Target="../embeddings/oleObject9.bin"/><Relationship Id="rId20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2.wmf"/><Relationship Id="rId24" Type="http://schemas.openxmlformats.org/officeDocument/2006/relationships/oleObject" Target="../embeddings/oleObject13.bin"/><Relationship Id="rId5" Type="http://schemas.openxmlformats.org/officeDocument/2006/relationships/image" Target="../media/image9.wmf"/><Relationship Id="rId15" Type="http://schemas.openxmlformats.org/officeDocument/2006/relationships/image" Target="../media/image14.wmf"/><Relationship Id="rId23" Type="http://schemas.openxmlformats.org/officeDocument/2006/relationships/image" Target="../media/image18.w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16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8.bin"/><Relationship Id="rId22" Type="http://schemas.openxmlformats.org/officeDocument/2006/relationships/oleObject" Target="../embeddings/oleObject12.bin"/><Relationship Id="rId27" Type="http://schemas.openxmlformats.org/officeDocument/2006/relationships/image" Target="../media/image2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3" Type="http://schemas.openxmlformats.org/officeDocument/2006/relationships/image" Target="../media/image23.wmf"/><Relationship Id="rId7" Type="http://schemas.openxmlformats.org/officeDocument/2006/relationships/image" Target="../media/image25.wmf"/><Relationship Id="rId12" Type="http://schemas.openxmlformats.org/officeDocument/2006/relationships/image" Target="../media/image34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976B80-07F2-69C5-B0BA-C19454C5B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342" y="455675"/>
            <a:ext cx="10733315" cy="881743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screen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grid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tap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529458D-439A-53A0-F479-0D88C612E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1236" y="1641308"/>
            <a:ext cx="5573485" cy="360362"/>
          </a:xfrm>
        </p:spPr>
        <p:txBody>
          <a:bodyPr>
            <a:no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hidden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arguments</a:t>
            </a:r>
            <a:endParaRPr lang="nl-N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70337C5-F123-2736-36FF-1042BD9A4FC6}"/>
              </a:ext>
            </a:extLst>
          </p:cNvPr>
          <p:cNvSpPr txBox="1"/>
          <p:nvPr/>
        </p:nvSpPr>
        <p:spPr>
          <a:xfrm>
            <a:off x="4386942" y="2634734"/>
            <a:ext cx="29826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nl-NL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Rudolf  Moers  </a:t>
            </a:r>
          </a:p>
          <a:p>
            <a:pPr algn="ctr" eaLnBrk="1" hangingPunct="1"/>
            <a:endParaRPr lang="nl-NL" alt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nl-NL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ETF2022 </a:t>
            </a:r>
          </a:p>
          <a:p>
            <a:pPr algn="ctr" eaLnBrk="1" hangingPunct="1"/>
            <a:r>
              <a:rPr lang="nl-NL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nl-NL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Baarlo</a:t>
            </a:r>
          </a:p>
          <a:p>
            <a:pPr algn="ctr" eaLnBrk="1" hangingPunct="1"/>
            <a:r>
              <a:rPr lang="nl-NL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Netherlands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4E3A497-6BD9-A7AF-75EA-D3EC854D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02" y="2215483"/>
            <a:ext cx="3550177" cy="4441811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5110A77-2A4F-CA28-416B-F9873A0C3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11745667" y="6418941"/>
            <a:ext cx="206830" cy="298904"/>
          </a:xfrm>
        </p:spPr>
        <p:txBody>
          <a:bodyPr/>
          <a:lstStyle/>
          <a:p>
            <a:fld id="{C3E90F00-1385-4AAF-A728-6C644E37F9D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826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6642B5F-191E-5B57-A97E-B20C99462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4640" y="6346190"/>
            <a:ext cx="29972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10</a:t>
            </a:fld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E4226A1-36DB-6392-4AEA-AEB204E2CBB2}"/>
              </a:ext>
            </a:extLst>
          </p:cNvPr>
          <p:cNvSpPr txBox="1"/>
          <p:nvPr/>
        </p:nvSpPr>
        <p:spPr>
          <a:xfrm>
            <a:off x="396240" y="287774"/>
            <a:ext cx="5522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The AC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optimum UL</a:t>
            </a:r>
            <a:endParaRPr lang="nl-NL" sz="2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A5C17D6-5512-C120-9C68-A713A46D5F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0542" y="898899"/>
            <a:ext cx="7627938" cy="581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35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7DF1FFA-71F3-66D5-18B8-C88CFE215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5749" y="6376670"/>
            <a:ext cx="418291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11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2EDE1D5-9193-6881-47B9-5E75F13B7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943" y="721360"/>
            <a:ext cx="9808095" cy="52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24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464ABB5-3B6F-77ED-8E7B-05FA1C8B7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3520" y="6305550"/>
            <a:ext cx="36068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3FAF851-E3C1-4594-B6B4-0CB5F2868BED}" type="slidenum">
              <a:rPr lang="nl-NL" altLang="nl-NL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nl-NL" altLang="nl-NL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5" descr="english_fig_6_05">
            <a:extLst>
              <a:ext uri="{FF2B5EF4-FFF2-40B4-BE49-F238E27FC236}">
                <a16:creationId xmlns:a16="http://schemas.microsoft.com/office/drawing/2014/main" id="{E95FDC12-0C77-5E2D-9A2F-84E65B592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47" y="1256044"/>
            <a:ext cx="9494985" cy="504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A94BC42-162B-05FB-183E-B42514873B0A}"/>
              </a:ext>
            </a:extLst>
          </p:cNvPr>
          <p:cNvSpPr txBox="1"/>
          <p:nvPr/>
        </p:nvSpPr>
        <p:spPr>
          <a:xfrm>
            <a:off x="1724597" y="552450"/>
            <a:ext cx="774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circuit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measuring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static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pentode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7020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9BFCCD0-E641-4BBF-48F5-4D701091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1600" y="6356349"/>
            <a:ext cx="44196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13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D6470B4-7394-3913-37B5-8DA251EED0C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24353"/>
            <a:ext cx="5760720" cy="641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0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209963E-1183-FA68-0CD2-57BF7764E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F00-1385-4AAF-A728-6C644E37F9DB}" type="slidenum">
              <a:rPr lang="nl-NL" smtClean="0"/>
              <a:t>14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17FFB10-B667-BCE3-BB34-4088E2CF9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" y="298094"/>
            <a:ext cx="9200622" cy="60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13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48ADBC0-C425-5FCC-F92E-E551ED663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910" y="6356350"/>
            <a:ext cx="35249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15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04282B-3D70-6BF1-94B0-D6E4CFE00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490" y="482855"/>
            <a:ext cx="9094840" cy="516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55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700B9F3-60FE-DC6A-C43A-AB2815A3C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091" y="6356350"/>
            <a:ext cx="40132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16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D645FF-260F-C69E-5713-C1A04A01D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20" y="556746"/>
            <a:ext cx="9347200" cy="579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04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D90C21E-02F7-87C5-E780-4AB5EF35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00" y="6376670"/>
            <a:ext cx="35052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17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B7CF8FE-EFD3-9911-28F7-4A9A44467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39" y="1178204"/>
            <a:ext cx="4905375" cy="26633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DAD2932-63B1-551C-4485-AC8EDA0A212C}"/>
              </a:ext>
            </a:extLst>
          </p:cNvPr>
          <p:cNvSpPr txBox="1"/>
          <p:nvPr/>
        </p:nvSpPr>
        <p:spPr>
          <a:xfrm>
            <a:off x="1442720" y="660400"/>
            <a:ext cx="439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repeated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excersise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times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AEF4AE6-DEE3-8FDD-3D5C-1956235B95BE}"/>
              </a:ext>
            </a:extLst>
          </p:cNvPr>
          <p:cNvSpPr txBox="1"/>
          <p:nvPr/>
        </p:nvSpPr>
        <p:spPr>
          <a:xfrm>
            <a:off x="1517965" y="3980220"/>
            <a:ext cx="622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times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never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AA7F645E-DCDA-999F-C581-D666A11A7D34}"/>
                  </a:ext>
                </a:extLst>
              </p:cNvPr>
              <p:cNvSpPr txBox="1"/>
              <p:nvPr/>
            </p:nvSpPr>
            <p:spPr>
              <a:xfrm>
                <a:off x="3255325" y="3980220"/>
                <a:ext cx="170687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𝑡𝑢𝑟𝑛𝑠</m:t>
                          </m:r>
                        </m:sub>
                      </m:sSub>
                      <m:r>
                        <a:rPr lang="nl-NL" i="0">
                          <a:latin typeface="Cambria Math" panose="02040503050406030204" pitchFamily="18" charset="0"/>
                        </a:rPr>
                        <m:t>≈25</m:t>
                      </m:r>
                      <m:r>
                        <a:rPr lang="nl-NL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i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AA7F645E-DCDA-999F-C581-D666A11A7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325" y="3980220"/>
                <a:ext cx="170687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E68599F4-3103-61FB-2DFE-114838B8A0A7}"/>
                  </a:ext>
                </a:extLst>
              </p:cNvPr>
              <p:cNvSpPr txBox="1"/>
              <p:nvPr/>
            </p:nvSpPr>
            <p:spPr>
              <a:xfrm>
                <a:off x="5846123" y="3980220"/>
                <a:ext cx="170687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𝑡𝑢𝑟𝑛𝑠</m:t>
                          </m:r>
                        </m:sub>
                      </m:sSub>
                      <m:r>
                        <a:rPr lang="nl-NL" i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nl-NL" b="0" i="0" smtClean="0">
                          <a:latin typeface="Cambria Math" panose="02040503050406030204" pitchFamily="18" charset="0"/>
                        </a:rPr>
                        <m:t>40 </m:t>
                      </m:r>
                      <m:r>
                        <a:rPr lang="nl-NL" i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E68599F4-3103-61FB-2DFE-114838B8A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123" y="3980220"/>
                <a:ext cx="170687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kstvak 10">
            <a:extLst>
              <a:ext uri="{FF2B5EF4-FFF2-40B4-BE49-F238E27FC236}">
                <a16:creationId xmlns:a16="http://schemas.microsoft.com/office/drawing/2014/main" id="{F75829E7-4DB2-BEC2-159E-F663DDBFF754}"/>
              </a:ext>
            </a:extLst>
          </p:cNvPr>
          <p:cNvSpPr txBox="1"/>
          <p:nvPr/>
        </p:nvSpPr>
        <p:spPr>
          <a:xfrm>
            <a:off x="1513840" y="4592320"/>
            <a:ext cx="842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Known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lowest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THD is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achieved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                               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I wrong 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C31FAA1C-0DD5-AFB6-8EC8-51FBC2AEB73E}"/>
                  </a:ext>
                </a:extLst>
              </p:cNvPr>
              <p:cNvSpPr txBox="1"/>
              <p:nvPr/>
            </p:nvSpPr>
            <p:spPr>
              <a:xfrm>
                <a:off x="5846123" y="4624980"/>
                <a:ext cx="170687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𝑡𝑢𝑟𝑛𝑠</m:t>
                          </m:r>
                        </m:sub>
                      </m:sSub>
                      <m:r>
                        <a:rPr lang="nl-NL" i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nl-NL" b="0" i="0" smtClean="0">
                          <a:latin typeface="Cambria Math" panose="02040503050406030204" pitchFamily="18" charset="0"/>
                        </a:rPr>
                        <m:t>40 </m:t>
                      </m:r>
                      <m:r>
                        <a:rPr lang="nl-NL" i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C31FAA1C-0DD5-AFB6-8EC8-51FBC2AEB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123" y="4624980"/>
                <a:ext cx="170687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kstvak 12">
            <a:extLst>
              <a:ext uri="{FF2B5EF4-FFF2-40B4-BE49-F238E27FC236}">
                <a16:creationId xmlns:a16="http://schemas.microsoft.com/office/drawing/2014/main" id="{EE679CAB-7D54-B4D0-6B61-CAA3F54277D6}"/>
              </a:ext>
            </a:extLst>
          </p:cNvPr>
          <p:cNvSpPr txBox="1"/>
          <p:nvPr/>
        </p:nvSpPr>
        <p:spPr>
          <a:xfrm>
            <a:off x="1513840" y="5237080"/>
            <a:ext cx="637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Let’s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opinion is of Ronald Dekker,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DC-methode. </a:t>
            </a:r>
          </a:p>
        </p:txBody>
      </p:sp>
    </p:spTree>
    <p:extLst>
      <p:ext uri="{BB962C8B-B14F-4D97-AF65-F5344CB8AC3E}">
        <p14:creationId xmlns:p14="http://schemas.microsoft.com/office/powerpoint/2010/main" val="2254554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0CAC12A-8F8B-C25C-4E5B-7965E261E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2880" y="6356350"/>
            <a:ext cx="34036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18</a:t>
            </a:fld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0DF30ED-6720-1AB9-BBDB-6C2D04CFDFF8}"/>
              </a:ext>
            </a:extLst>
          </p:cNvPr>
          <p:cNvSpPr txBox="1"/>
          <p:nvPr/>
        </p:nvSpPr>
        <p:spPr>
          <a:xfrm>
            <a:off x="386301" y="136635"/>
            <a:ext cx="54479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The DC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optimum UL</a:t>
            </a:r>
            <a:endParaRPr lang="nl-NL" sz="2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42FC5AB-DA22-8207-FB5F-9C4AA0AC7E1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760" y="3279291"/>
            <a:ext cx="5318759" cy="344218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1AE995D-EAF3-CEFB-05F6-A682494B0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5439" y="1268301"/>
            <a:ext cx="135510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6EDDF8E-F8F4-6D91-3182-4F479DEF3D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70657"/>
              </p:ext>
            </p:extLst>
          </p:nvPr>
        </p:nvGraphicFramePr>
        <p:xfrm>
          <a:off x="4104639" y="865951"/>
          <a:ext cx="2814321" cy="414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803400" imgH="241300" progId="Equation.3">
                  <p:embed/>
                </p:oleObj>
              </mc:Choice>
              <mc:Fallback>
                <p:oleObj r:id="rId3" imgW="1803400" imgH="2413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4639" y="865951"/>
                        <a:ext cx="2814321" cy="4140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7D3F018B-3DA4-3B91-7120-DC1E7988C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599" y="1761428"/>
            <a:ext cx="1355237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FFE8167-CB72-6B27-3F02-0DD1F15C2A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3149464"/>
              </p:ext>
            </p:extLst>
          </p:nvPr>
        </p:nvGraphicFramePr>
        <p:xfrm>
          <a:off x="4104639" y="1655243"/>
          <a:ext cx="3281680" cy="379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120900" imgH="241300" progId="Equation.3">
                  <p:embed/>
                </p:oleObj>
              </mc:Choice>
              <mc:Fallback>
                <p:oleObj r:id="rId5" imgW="2120900" imgH="241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4639" y="1655243"/>
                        <a:ext cx="3281680" cy="3799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kstvak 8">
            <a:extLst>
              <a:ext uri="{FF2B5EF4-FFF2-40B4-BE49-F238E27FC236}">
                <a16:creationId xmlns:a16="http://schemas.microsoft.com/office/drawing/2014/main" id="{7A38E3D3-D64A-71F1-654F-92C10E953A89}"/>
              </a:ext>
            </a:extLst>
          </p:cNvPr>
          <p:cNvSpPr txBox="1"/>
          <p:nvPr/>
        </p:nvSpPr>
        <p:spPr>
          <a:xfrm>
            <a:off x="863599" y="909164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Formula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Ronald Dekker  :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C20B904-B0B1-561D-A022-21AF9EDF32D3}"/>
              </a:ext>
            </a:extLst>
          </p:cNvPr>
          <p:cNvSpPr txBox="1"/>
          <p:nvPr/>
        </p:nvSpPr>
        <p:spPr>
          <a:xfrm>
            <a:off x="863598" y="1607428"/>
            <a:ext cx="291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Translated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notation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2B8C25B-F6B4-9E9B-7A4C-32782190C287}"/>
              </a:ext>
            </a:extLst>
          </p:cNvPr>
          <p:cNvSpPr txBox="1"/>
          <p:nvPr/>
        </p:nvSpPr>
        <p:spPr>
          <a:xfrm>
            <a:off x="3972560" y="1222483"/>
            <a:ext cx="5699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http://www.dos4ever.com/uTracer3/uTracer3_pag0.html</a:t>
            </a:r>
            <a:endParaRPr lang="nl-NL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758CF86E-9003-C579-8B1A-E641354A6C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598" y="2098655"/>
            <a:ext cx="8480308" cy="1005901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A4201FA7-AA08-F0E5-E06C-3827E51D98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0998" y="3190890"/>
            <a:ext cx="6589609" cy="305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24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0259391-FFE6-90CA-9B87-A3DE5916F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7155" y="6365557"/>
            <a:ext cx="38100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19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C89398-F62B-1517-AD2B-69E6CA358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977" y="1300480"/>
            <a:ext cx="8770303" cy="526733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6294B0A-7FB9-5613-BEC5-F771FB5C6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31" y="290187"/>
            <a:ext cx="11015537" cy="89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37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454DBF0-4FB8-483B-9535-6CE7FBB2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7616" y="6376670"/>
            <a:ext cx="222431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2</a:t>
            </a:fld>
            <a:endParaRPr lang="nl-NL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266E563E-E282-7F8F-6CBB-0394E35321E1}"/>
              </a:ext>
            </a:extLst>
          </p:cNvPr>
          <p:cNvSpPr txBox="1">
            <a:spLocks/>
          </p:cNvSpPr>
          <p:nvPr/>
        </p:nvSpPr>
        <p:spPr>
          <a:xfrm>
            <a:off x="3907609" y="2044626"/>
            <a:ext cx="7794898" cy="6429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Ultra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Power Amplifier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33D9F7B0-D157-1791-8227-AAF60DEEB1EE}"/>
              </a:ext>
            </a:extLst>
          </p:cNvPr>
          <p:cNvSpPr txBox="1">
            <a:spLocks/>
          </p:cNvSpPr>
          <p:nvPr/>
        </p:nvSpPr>
        <p:spPr>
          <a:xfrm>
            <a:off x="4920343" y="2953975"/>
            <a:ext cx="5573485" cy="3603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04AB69B-C39C-13BF-012C-23773A16B828}"/>
              </a:ext>
            </a:extLst>
          </p:cNvPr>
          <p:cNvSpPr txBox="1"/>
          <p:nvPr/>
        </p:nvSpPr>
        <p:spPr>
          <a:xfrm>
            <a:off x="6096000" y="3782814"/>
            <a:ext cx="29826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nl-NL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Rudolf  Moers  </a:t>
            </a:r>
          </a:p>
          <a:p>
            <a:pPr algn="ctr" eaLnBrk="1" hangingPunct="1"/>
            <a:endParaRPr lang="nl-NL" alt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nl-NL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ETF2010 </a:t>
            </a:r>
          </a:p>
          <a:p>
            <a:pPr algn="ctr" eaLnBrk="1" hangingPunct="1"/>
            <a:r>
              <a:rPr lang="nl-NL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nl-NL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Stella </a:t>
            </a:r>
            <a:r>
              <a:rPr lang="nl-NL" alt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Plage</a:t>
            </a:r>
            <a:endParaRPr lang="nl-NL" alt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nl-NL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B91F1651-DEAA-E0BF-6DEE-BF5D3ADAE6A9}"/>
              </a:ext>
            </a:extLst>
          </p:cNvPr>
          <p:cNvSpPr txBox="1">
            <a:spLocks/>
          </p:cNvSpPr>
          <p:nvPr/>
        </p:nvSpPr>
        <p:spPr>
          <a:xfrm>
            <a:off x="4708026" y="2953975"/>
            <a:ext cx="7358063" cy="642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adventure between triode and pentode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EC8DD77B-4B27-E23D-D9F3-FB292780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8" y="1915798"/>
            <a:ext cx="3344752" cy="472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AF17EB40-528B-D270-878A-35A1F277CE72}"/>
              </a:ext>
            </a:extLst>
          </p:cNvPr>
          <p:cNvSpPr txBox="1">
            <a:spLocks/>
          </p:cNvSpPr>
          <p:nvPr/>
        </p:nvSpPr>
        <p:spPr>
          <a:xfrm>
            <a:off x="451756" y="397530"/>
            <a:ext cx="7794898" cy="6429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lecture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follow-up of :</a:t>
            </a:r>
          </a:p>
        </p:txBody>
      </p:sp>
    </p:spTree>
    <p:extLst>
      <p:ext uri="{BB962C8B-B14F-4D97-AF65-F5344CB8AC3E}">
        <p14:creationId xmlns:p14="http://schemas.microsoft.com/office/powerpoint/2010/main" val="2684553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69810E8-1756-2455-62B9-C9A704574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720" y="6285230"/>
            <a:ext cx="36068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20</a:t>
            </a:fld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65534F2-0D98-8E22-9ABE-7400D6B8688F}"/>
              </a:ext>
            </a:extLst>
          </p:cNvPr>
          <p:cNvSpPr txBox="1"/>
          <p:nvPr/>
        </p:nvSpPr>
        <p:spPr>
          <a:xfrm>
            <a:off x="177800" y="0"/>
            <a:ext cx="9662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The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relationship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AC-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DC-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lang="nl-NL" sz="2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BC3F3A8-228C-5D37-863C-D4A503A87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87" y="661200"/>
            <a:ext cx="9815513" cy="606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3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D693BAD-C0CA-AA1B-1315-EAC03317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3360" y="6325198"/>
            <a:ext cx="35052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21</a:t>
            </a:fld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D6D1237-BC19-3615-3FAC-9CA2FF8FB9DB}"/>
              </a:ext>
            </a:extLst>
          </p:cNvPr>
          <p:cNvSpPr txBox="1"/>
          <p:nvPr/>
        </p:nvSpPr>
        <p:spPr>
          <a:xfrm>
            <a:off x="182879" y="32286"/>
            <a:ext cx="7142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 The µTracer of Ronald Dekker in a nutshell</a:t>
            </a:r>
            <a:endParaRPr lang="nl-NL" sz="2800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3F20F0AC-670F-1E43-2F44-D4E0EF7B7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159" y="1376908"/>
            <a:ext cx="6982121" cy="5437688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D71AAD05-9456-149D-9877-CD853C452BA6}"/>
              </a:ext>
            </a:extLst>
          </p:cNvPr>
          <p:cNvSpPr txBox="1"/>
          <p:nvPr/>
        </p:nvSpPr>
        <p:spPr>
          <a:xfrm>
            <a:off x="2865438" y="579282"/>
            <a:ext cx="5699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http://www.dos4ever.com/uTracer3/uTracer3_pag0.html</a:t>
            </a:r>
            <a:endParaRPr lang="nl-NL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D23AB3D7-CA55-59CE-014D-FDB58390A680}"/>
              </a:ext>
            </a:extLst>
          </p:cNvPr>
          <p:cNvSpPr txBox="1"/>
          <p:nvPr/>
        </p:nvSpPr>
        <p:spPr>
          <a:xfrm>
            <a:off x="731520" y="59897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Advice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visit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site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A90398E7-2C3C-8654-CBB7-0F5E571325F5}"/>
              </a:ext>
            </a:extLst>
          </p:cNvPr>
          <p:cNvSpPr txBox="1"/>
          <p:nvPr/>
        </p:nvSpPr>
        <p:spPr>
          <a:xfrm>
            <a:off x="731520" y="5766993"/>
            <a:ext cx="1973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RS232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USB</a:t>
            </a:r>
          </a:p>
          <a:p>
            <a:pPr algn="ctr"/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convertor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cable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laptop or computer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A429A61A-A689-1F53-E714-E1E382AAFFAE}"/>
              </a:ext>
            </a:extLst>
          </p:cNvPr>
          <p:cNvSpPr txBox="1"/>
          <p:nvPr/>
        </p:nvSpPr>
        <p:spPr>
          <a:xfrm>
            <a:off x="2966720" y="99095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4"/>
              </a:rPr>
              <a:t>The uTracer V6 (dos4ever.com)</a:t>
            </a:r>
            <a:endParaRPr lang="nl-NL" dirty="0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36F0FD2F-7432-6795-9E4C-66E66B558B86}"/>
              </a:ext>
            </a:extLst>
          </p:cNvPr>
          <p:cNvSpPr txBox="1"/>
          <p:nvPr/>
        </p:nvSpPr>
        <p:spPr>
          <a:xfrm>
            <a:off x="731520" y="987942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Advice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visit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site</a:t>
            </a:r>
          </a:p>
        </p:txBody>
      </p:sp>
    </p:spTree>
    <p:extLst>
      <p:ext uri="{BB962C8B-B14F-4D97-AF65-F5344CB8AC3E}">
        <p14:creationId xmlns:p14="http://schemas.microsoft.com/office/powerpoint/2010/main" val="3661734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418263A-D6BD-102B-CE92-264328DDC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2080" y="6366510"/>
            <a:ext cx="39116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22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7FFA54F-9647-0E4E-F620-020D56805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65" y="995681"/>
            <a:ext cx="8509469" cy="562292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C123F58-5B97-8F4A-468D-F1AC8A1B9703}"/>
              </a:ext>
            </a:extLst>
          </p:cNvPr>
          <p:cNvSpPr txBox="1"/>
          <p:nvPr/>
        </p:nvSpPr>
        <p:spPr>
          <a:xfrm>
            <a:off x="325120" y="142164"/>
            <a:ext cx="11521440" cy="67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Graphical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User Interface (GUI) running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Windows.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GUI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possible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set-up a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display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manipulate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data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represented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exactly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sets of curves as in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nl-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datasheets.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772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7697F37-A48D-B2D3-FE5D-123921537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F00-1385-4AAF-A728-6C644E37F9DB}" type="slidenum">
              <a:rPr lang="nl-NL" smtClean="0"/>
              <a:t>23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E55D760-80F8-F7E0-2CB6-CB3055517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381" y="437579"/>
            <a:ext cx="9716757" cy="642042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9B54AC9-1306-8E7E-2AE8-2995579403FC}"/>
              </a:ext>
            </a:extLst>
          </p:cNvPr>
          <p:cNvSpPr txBox="1"/>
          <p:nvPr/>
        </p:nvSpPr>
        <p:spPr>
          <a:xfrm>
            <a:off x="1935037" y="-24086"/>
            <a:ext cx="8499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measuring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EL34 in UL-mode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x_turns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k = 0.36</a:t>
            </a:r>
          </a:p>
        </p:txBody>
      </p:sp>
    </p:spTree>
    <p:extLst>
      <p:ext uri="{BB962C8B-B14F-4D97-AF65-F5344CB8AC3E}">
        <p14:creationId xmlns:p14="http://schemas.microsoft.com/office/powerpoint/2010/main" val="3280770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22D75A2-D542-C48A-754D-D149BEDFD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2560" y="6354444"/>
            <a:ext cx="40132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24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D09AD4E-E6C5-A51E-DF26-341442A94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80" y="138431"/>
            <a:ext cx="4297680" cy="322326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A6E14BC-3B8D-D936-1654-1FDA3BE03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80" y="138431"/>
            <a:ext cx="4297681" cy="322326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A00561E-AB12-6C48-8E88-35F5BAAB7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80" y="3760471"/>
            <a:ext cx="4297680" cy="322326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DDD4AF4-B629-6465-C26B-A66D4B509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80" y="3634740"/>
            <a:ext cx="4297680" cy="322326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304C44A-1C19-4E8D-7CEF-824E7E991198}"/>
              </a:ext>
            </a:extLst>
          </p:cNvPr>
          <p:cNvSpPr txBox="1"/>
          <p:nvPr/>
        </p:nvSpPr>
        <p:spPr>
          <a:xfrm>
            <a:off x="477520" y="955040"/>
            <a:ext cx="195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µTracer</a:t>
            </a:r>
          </a:p>
          <a:p>
            <a:pPr algn="ctr"/>
            <a:r>
              <a:rPr lang="nl-NL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operates</a:t>
            </a: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endParaRPr lang="nl-NL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nl-NL" sz="24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956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3B13FC6-D6EB-42A9-7CE7-98B0D08B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7320" y="6325198"/>
            <a:ext cx="34036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25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0742E0A-4EA6-D034-F90B-867988E3D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3731667"/>
            <a:ext cx="4701063" cy="314195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D385105-1077-133B-DE1F-A9566B3D3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11" y="3700869"/>
            <a:ext cx="4609416" cy="312855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C6215EB-BA83-BBFA-80DF-28D7B756D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605334"/>
            <a:ext cx="4744845" cy="305134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6753617-386B-E409-EACA-647F3AEE4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11" y="618731"/>
            <a:ext cx="4609416" cy="2966276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41861971-B052-23C7-7529-346E19B6F48B}"/>
              </a:ext>
            </a:extLst>
          </p:cNvPr>
          <p:cNvCxnSpPr>
            <a:cxnSpLocks/>
          </p:cNvCxnSpPr>
          <p:nvPr/>
        </p:nvCxnSpPr>
        <p:spPr>
          <a:xfrm>
            <a:off x="442127" y="3656675"/>
            <a:ext cx="11475553" cy="4419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ADED40FF-63DB-E383-9DBA-F9986CC01556}"/>
              </a:ext>
            </a:extLst>
          </p:cNvPr>
          <p:cNvSpPr txBox="1"/>
          <p:nvPr/>
        </p:nvSpPr>
        <p:spPr>
          <a:xfrm>
            <a:off x="10909931" y="2082382"/>
            <a:ext cx="1007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EL84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8058A78-A033-4C7D-540B-CB1456B491DD}"/>
              </a:ext>
            </a:extLst>
          </p:cNvPr>
          <p:cNvSpPr txBox="1"/>
          <p:nvPr/>
        </p:nvSpPr>
        <p:spPr>
          <a:xfrm>
            <a:off x="10864418" y="4883059"/>
            <a:ext cx="1037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EL34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2D00933-7D2B-F6AB-64AD-0F376CABA1AC}"/>
              </a:ext>
            </a:extLst>
          </p:cNvPr>
          <p:cNvSpPr txBox="1"/>
          <p:nvPr/>
        </p:nvSpPr>
        <p:spPr>
          <a:xfrm>
            <a:off x="2720431" y="79112"/>
            <a:ext cx="6012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animation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pictures made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Ronald Dekker</a:t>
            </a:r>
          </a:p>
        </p:txBody>
      </p:sp>
    </p:spTree>
    <p:extLst>
      <p:ext uri="{BB962C8B-B14F-4D97-AF65-F5344CB8AC3E}">
        <p14:creationId xmlns:p14="http://schemas.microsoft.com/office/powerpoint/2010/main" val="2217410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CDF952C-B4F7-9EEE-8BF4-2F8AB094D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2560" y="6356350"/>
            <a:ext cx="37592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26</a:t>
            </a:fld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0227489-CB59-8076-EE0D-9EC2C4031450}"/>
              </a:ext>
            </a:extLst>
          </p:cNvPr>
          <p:cNvSpPr txBox="1"/>
          <p:nvPr/>
        </p:nvSpPr>
        <p:spPr>
          <a:xfrm>
            <a:off x="152400" y="120344"/>
            <a:ext cx="665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 THD-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past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E61DDF9-0B9C-4959-8BE3-141ADB30D5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252" y="679559"/>
            <a:ext cx="7348856" cy="585935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7ECEA0B-F5BA-3026-AFCB-52F2747736CC}"/>
              </a:ext>
            </a:extLst>
          </p:cNvPr>
          <p:cNvSpPr txBox="1"/>
          <p:nvPr/>
        </p:nvSpPr>
        <p:spPr>
          <a:xfrm>
            <a:off x="9809479" y="1981200"/>
            <a:ext cx="1997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← 14 May 1955</a:t>
            </a:r>
          </a:p>
        </p:txBody>
      </p:sp>
    </p:spTree>
    <p:extLst>
      <p:ext uri="{BB962C8B-B14F-4D97-AF65-F5344CB8AC3E}">
        <p14:creationId xmlns:p14="http://schemas.microsoft.com/office/powerpoint/2010/main" val="1387133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289CB71-B7D1-FAD9-A62E-A5B6FB7B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3360" y="6356350"/>
            <a:ext cx="34036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27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85053CF-577B-0EB3-685E-C4337A719A0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3408" y="0"/>
            <a:ext cx="6400399" cy="2734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C18CC52-2335-8B99-2FAF-53D13D2DEA90}"/>
              </a:ext>
            </a:extLst>
          </p:cNvPr>
          <p:cNvSpPr txBox="1"/>
          <p:nvPr/>
        </p:nvSpPr>
        <p:spPr>
          <a:xfrm>
            <a:off x="812800" y="867826"/>
            <a:ext cx="369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Circuit used for deriving test results 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Published 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Radiotronics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Volume 20. 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77E93E5-4C86-E27D-4172-F8CC7B9C8E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3408" y="2724931"/>
            <a:ext cx="6554192" cy="37077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FF344E0C-6EF8-7EDB-A068-41E07D67762C}"/>
                  </a:ext>
                </a:extLst>
              </p:cNvPr>
              <p:cNvSpPr txBox="1"/>
              <p:nvPr/>
            </p:nvSpPr>
            <p:spPr>
              <a:xfrm>
                <a:off x="863600" y="3429000"/>
                <a:ext cx="3596640" cy="6677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Output power and THD as function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of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𝑖𝑚𝑝𝑒𝑑𝑎𝑛𝑐𝑒</m:t>
                        </m:r>
                        <m:r>
                          <a:rPr lang="nl-NL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−%</m:t>
                        </m:r>
                      </m:sub>
                    </m:sSub>
                  </m:oMath>
                </a14:m>
                <a:r>
                  <a:rPr lang="nl-NL" dirty="0"/>
                  <a:t> .</a:t>
                </a:r>
              </a:p>
            </p:txBody>
          </p:sp>
        </mc:Choice>
        <mc:Fallback xmlns="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FF344E0C-6EF8-7EDB-A068-41E07D677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3429000"/>
                <a:ext cx="3596640" cy="667747"/>
              </a:xfrm>
              <a:prstGeom prst="rect">
                <a:avLst/>
              </a:prstGeom>
              <a:blipFill>
                <a:blip r:embed="rId4"/>
                <a:stretch>
                  <a:fillRect l="-1525" t="-5505" b="-1100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E7212E8A-05A9-B58A-8A49-116C6E7C4A6E}"/>
                  </a:ext>
                </a:extLst>
              </p:cNvPr>
              <p:cNvSpPr txBox="1"/>
              <p:nvPr/>
            </p:nvSpPr>
            <p:spPr>
              <a:xfrm>
                <a:off x="863600" y="4343931"/>
                <a:ext cx="3596640" cy="2052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Lowest THD at</a:t>
                </a:r>
              </a:p>
              <a:p>
                <a:pPr algn="ctr"/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nl-NL" sz="18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𝑖𝑚𝑝𝑒𝑑𝑎𝑛𝑐𝑒</m:t>
                        </m:r>
                        <m:r>
                          <a:rPr lang="nl-NL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−%</m:t>
                        </m:r>
                      </m:sub>
                    </m:sSub>
                    <m:r>
                      <a:rPr lang="nl-NL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nl-NL" dirty="0">
                    <a:solidFill>
                      <a:srgbClr val="FF0000"/>
                    </a:solidFill>
                  </a:rPr>
                  <a:t>  15 %</a:t>
                </a:r>
              </a:p>
              <a:p>
                <a:pPr algn="ctr"/>
                <a:endParaRPr lang="nl-NL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nl-NL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</a:t>
                </a:r>
              </a:p>
              <a:p>
                <a:pPr algn="ctr"/>
                <a:endParaRPr lang="nl-NL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nl-NL" sz="18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18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𝑡𝑢𝑟𝑛𝑠</m:t>
                        </m:r>
                        <m:r>
                          <a:rPr lang="nl-NL" sz="1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−%</m:t>
                        </m:r>
                      </m:sub>
                    </m:sSub>
                    <m:r>
                      <a:rPr lang="nl-NL" sz="18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=39 </m:t>
                    </m:r>
                    <m:r>
                      <a:rPr lang="nl-NL" sz="1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nl-NL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nl-NL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nl-NL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</m:t>
                    </m:r>
                    <m:r>
                      <a:rPr lang="nl-NL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%</m:t>
                    </m:r>
                  </m:oMath>
                </a14:m>
                <a:r>
                  <a:rPr lang="nl-NL" dirty="0"/>
                  <a:t> </a:t>
                </a:r>
              </a:p>
            </p:txBody>
          </p:sp>
        </mc:Choice>
        <mc:Fallback xmlns="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E7212E8A-05A9-B58A-8A49-116C6E7C4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4343931"/>
                <a:ext cx="3596640" cy="2052741"/>
              </a:xfrm>
              <a:prstGeom prst="rect">
                <a:avLst/>
              </a:prstGeom>
              <a:blipFill>
                <a:blip r:embed="rId5"/>
                <a:stretch>
                  <a:fillRect t="-178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3A0CCA29-3F12-574C-4AEB-F50619B5FD5D}"/>
                  </a:ext>
                </a:extLst>
              </p:cNvPr>
              <p:cNvSpPr txBox="1"/>
              <p:nvPr/>
            </p:nvSpPr>
            <p:spPr>
              <a:xfrm>
                <a:off x="7736348" y="6356350"/>
                <a:ext cx="1557991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8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1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l-NL" sz="1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𝑖𝑚𝑝𝑒𝑑𝑎𝑛𝑐𝑒</m:t>
                          </m:r>
                          <m:r>
                            <a:rPr lang="nl-NL" sz="1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−%</m:t>
                          </m:r>
                        </m:sub>
                      </m:sSub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3A0CCA29-3F12-574C-4AEB-F50619B5F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348" y="6356350"/>
                <a:ext cx="1557991" cy="390748"/>
              </a:xfrm>
              <a:prstGeom prst="rect">
                <a:avLst/>
              </a:prstGeom>
              <a:blipFill>
                <a:blip r:embed="rId6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CDEB1130-93D4-C707-594D-DB59BE191087}"/>
              </a:ext>
            </a:extLst>
          </p:cNvPr>
          <p:cNvCxnSpPr>
            <a:cxnSpLocks/>
          </p:cNvCxnSpPr>
          <p:nvPr/>
        </p:nvCxnSpPr>
        <p:spPr>
          <a:xfrm>
            <a:off x="6871110" y="6567949"/>
            <a:ext cx="86523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136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E6DC878-D8F7-9E56-75D6-C0224F5CC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00" y="6336030"/>
            <a:ext cx="36068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28</a:t>
            </a:fld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08C0751-1510-43A3-55E8-30CDF4F11406}"/>
              </a:ext>
            </a:extLst>
          </p:cNvPr>
          <p:cNvSpPr txBox="1"/>
          <p:nvPr/>
        </p:nvSpPr>
        <p:spPr>
          <a:xfrm>
            <a:off x="254000" y="115054"/>
            <a:ext cx="6268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 More recent THD-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nl-N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F08A549-ABAD-51CE-A67E-9876A462D6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5802" y="1885973"/>
            <a:ext cx="5390198" cy="474521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8470735-A158-1853-CA2C-4C713C1E0F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1282" y="1885974"/>
            <a:ext cx="4511040" cy="472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726008-5812-F654-1769-A54B4E43B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542" y="814448"/>
            <a:ext cx="9131618" cy="8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10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E4B651A-EE43-6179-AD6E-A4FB901C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920" y="6288130"/>
            <a:ext cx="39116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29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3D2D1AE-31DF-25EC-1B1A-447A396DE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899" y="1639382"/>
            <a:ext cx="8820783" cy="498434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988B49B-F117-533C-4CF0-0D107192F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980" y="234272"/>
            <a:ext cx="6662420" cy="140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06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185CA888-F5BA-576F-3E68-C2FC645AB606}"/>
              </a:ext>
            </a:extLst>
          </p:cNvPr>
          <p:cNvSpPr txBox="1"/>
          <p:nvPr/>
        </p:nvSpPr>
        <p:spPr>
          <a:xfrm>
            <a:off x="813916" y="531727"/>
            <a:ext cx="109753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 of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lecture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Definitions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screen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grid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tap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The AC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optimum UL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according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Rudolf Moers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The DC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optimum UL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according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Ronald Dekker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The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relationship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AC-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DC-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The µTracer of Ronald Dekker in a nutshell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THD-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past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More recent THD-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interim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An intermezzo: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static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transconductance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versus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dynamic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transconductance</a:t>
            </a:r>
            <a:endParaRPr 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Focus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anode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transconductance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</a:t>
            </a:r>
            <a:endParaRPr 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The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forgotten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anode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dynamic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transconductances</a:t>
            </a:r>
            <a:endParaRPr 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Final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CA735A5-5AAD-5087-1F57-62DC615E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9228" y="6356350"/>
            <a:ext cx="239485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8561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B449BBA-4EB9-BCCE-DAD8-501557B4C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480" y="6356350"/>
            <a:ext cx="52324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30</a:t>
            </a:fld>
            <a:endParaRPr lang="nl-NL"/>
          </a:p>
        </p:txBody>
      </p:sp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E2145F78-24D8-7EBD-316E-F4D80E0B16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4375775"/>
              </p:ext>
            </p:extLst>
          </p:nvPr>
        </p:nvGraphicFramePr>
        <p:xfrm>
          <a:off x="2032000" y="264160"/>
          <a:ext cx="8605520" cy="6092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6014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0955313-4EA6-F296-5FCC-13D86977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9840" y="6315710"/>
            <a:ext cx="50292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31</a:t>
            </a:fld>
            <a:endParaRPr lang="nl-NL" dirty="0"/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DC2813AE-850B-2439-9348-95781115FA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6067134"/>
              </p:ext>
            </p:extLst>
          </p:nvPr>
        </p:nvGraphicFramePr>
        <p:xfrm>
          <a:off x="2326640" y="406399"/>
          <a:ext cx="8097520" cy="6274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0019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C7A1F4B-63BD-93D8-EEEA-7C2AA3C5D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2560" y="6325870"/>
            <a:ext cx="36068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32</a:t>
            </a:fld>
            <a:endParaRPr lang="nl-NL"/>
          </a:p>
        </p:txBody>
      </p:sp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D0FD43B1-DDE8-24F7-633A-5FEFADCC78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2609032"/>
              </p:ext>
            </p:extLst>
          </p:nvPr>
        </p:nvGraphicFramePr>
        <p:xfrm>
          <a:off x="2275840" y="575310"/>
          <a:ext cx="7945120" cy="5957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3488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D90AE51-BBDC-CDA5-9A31-06686BEEB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1875" y="6336030"/>
            <a:ext cx="37084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33</a:t>
            </a:fld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29A8CED-EEC5-7D8A-2726-9496D50361F6}"/>
              </a:ext>
            </a:extLst>
          </p:cNvPr>
          <p:cNvSpPr txBox="1"/>
          <p:nvPr/>
        </p:nvSpPr>
        <p:spPr>
          <a:xfrm>
            <a:off x="364253" y="300167"/>
            <a:ext cx="43986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interim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nl-N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F3F730A1-7440-56FF-AF67-C74343356C73}"/>
                  </a:ext>
                </a:extLst>
              </p:cNvPr>
              <p:cNvSpPr txBox="1"/>
              <p:nvPr/>
            </p:nvSpPr>
            <p:spPr>
              <a:xfrm>
                <a:off x="1536102" y="1318574"/>
                <a:ext cx="9554686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AC-</a:t>
                </a:r>
                <a:r>
                  <a:rPr lang="nl-NL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</a:t>
                </a:r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	most straight line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nl-NL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nl-NL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l-NL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nl-NL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𝑎𝑘</m:t>
                            </m:r>
                          </m:sub>
                        </m:sSub>
                      </m:e>
                    </m:d>
                  </m:oMath>
                </a14:m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𝑡𝑢𝑟𝑛𝑠</m:t>
                        </m:r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</a:rPr>
                      <m:t>≈25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2400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nl-NL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nl-NL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DC-</a:t>
                </a:r>
                <a:r>
                  <a:rPr lang="nl-NL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</a:t>
                </a:r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	most straight line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nl-NL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nl-NL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l-NL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nl-NL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𝑎𝑘</m:t>
                            </m:r>
                          </m:sub>
                        </m:sSub>
                      </m:e>
                    </m:d>
                  </m:oMath>
                </a14:m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𝑡𝑢𝑟𝑛𝑠</m:t>
                        </m:r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</a:rPr>
                      <m:t>≈25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2400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nl-NL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nl-NL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Measurements</a:t>
                </a:r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</a:t>
                </a:r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past :  	 </a:t>
                </a:r>
                <a:r>
                  <a:rPr lang="nl-NL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lowest</a:t>
                </a:r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THD  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𝑡𝑢𝑟𝑛𝑠</m:t>
                        </m:r>
                      </m:sub>
                    </m:sSub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nl-NL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40 </m:t>
                    </m:r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endParaRPr lang="nl-NL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nl-NL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 recent </a:t>
                </a:r>
                <a:r>
                  <a:rPr lang="nl-NL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measurements</a:t>
                </a:r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:  	 </a:t>
                </a:r>
                <a:r>
                  <a:rPr lang="nl-NL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lowest</a:t>
                </a:r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THD  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𝑡𝑢𝑟𝑛𝑠</m:t>
                        </m:r>
                      </m:sub>
                    </m:sSub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nl-NL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45 </m:t>
                    </m:r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endParaRPr lang="nl-NL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nl-NL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nl-NL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nl-NL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most straight line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nl-NL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nl-NL" sz="24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24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nl-NL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l-NL" sz="24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nl-NL" sz="24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𝑎𝑘</m:t>
                            </m:r>
                          </m:sub>
                        </m:sSub>
                      </m:e>
                    </m:d>
                  </m:oMath>
                </a14:m>
                <a:r>
                  <a:rPr lang="nl-NL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gives NOT </a:t>
                </a:r>
                <a:r>
                  <a:rPr lang="nl-NL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nl-NL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lowest</a:t>
                </a:r>
                <a:r>
                  <a:rPr lang="nl-NL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THD.</a:t>
                </a:r>
              </a:p>
              <a:p>
                <a:endParaRPr lang="nl-NL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Apparently</a:t>
                </a:r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</a:t>
                </a:r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:r>
                  <a:rPr lang="nl-NL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another</a:t>
                </a:r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phenomenon</a:t>
                </a:r>
                <a:r>
                  <a:rPr lang="nl-NL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</a:t>
                </a:r>
                <a:r>
                  <a:rPr lang="nl-NL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influences</a:t>
                </a:r>
                <a:r>
                  <a:rPr lang="nl-NL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nl-NL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THD.</a:t>
                </a:r>
              </a:p>
              <a:p>
                <a:endParaRPr lang="nl-NL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Before</a:t>
                </a:r>
                <a:r>
                  <a:rPr lang="nl-NL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we focus on </a:t>
                </a:r>
                <a:r>
                  <a:rPr lang="nl-NL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</a:t>
                </a:r>
                <a:r>
                  <a:rPr lang="nl-NL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phenomenon</a:t>
                </a:r>
                <a:r>
                  <a:rPr lang="nl-NL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we must </a:t>
                </a:r>
                <a:r>
                  <a:rPr lang="nl-NL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understand</a:t>
                </a:r>
                <a:r>
                  <a:rPr lang="nl-NL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nl-NL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difference</a:t>
                </a:r>
                <a:endParaRPr lang="nl-NL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nl-NL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nl-NL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static</a:t>
                </a:r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transconductance</a:t>
                </a:r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dynamic</a:t>
                </a:r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transconductance</a:t>
                </a:r>
                <a:r>
                  <a:rPr lang="nl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F3F730A1-7440-56FF-AF67-C74343356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102" y="1318574"/>
                <a:ext cx="9554686" cy="5262979"/>
              </a:xfrm>
              <a:prstGeom prst="rect">
                <a:avLst/>
              </a:prstGeom>
              <a:blipFill>
                <a:blip r:embed="rId2"/>
                <a:stretch>
                  <a:fillRect l="-1021" t="-926" b="-162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8673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1EA81BF-B287-4459-A70B-2B9362934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6039" y="6356350"/>
            <a:ext cx="370952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34</a:t>
            </a:fld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6FFEF2A-C25A-D46B-3A88-78E7B56EBF4C}"/>
              </a:ext>
            </a:extLst>
          </p:cNvPr>
          <p:cNvSpPr txBox="1"/>
          <p:nvPr/>
        </p:nvSpPr>
        <p:spPr>
          <a:xfrm>
            <a:off x="200966" y="136525"/>
            <a:ext cx="11515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 An intermezzo: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static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transconductance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versus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dynamic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transconductance</a:t>
            </a:r>
            <a:endParaRPr lang="nl-N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698CB73-611F-D7EE-DD38-74BD7B5A8EE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0601" y="924947"/>
            <a:ext cx="8984498" cy="433034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2BD98E1-69F0-6491-C9AE-6BA49DA9DBB9}"/>
              </a:ext>
            </a:extLst>
          </p:cNvPr>
          <p:cNvSpPr txBox="1"/>
          <p:nvPr/>
        </p:nvSpPr>
        <p:spPr>
          <a:xfrm>
            <a:off x="1982253" y="5482653"/>
            <a:ext cx="8041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Static       transconductances a, b, c and d  in 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18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g1k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 for a triode.</a:t>
            </a:r>
            <a:endParaRPr lang="en-US" sz="1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Dynamic transconductance   (line x-w-y)  in 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18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g1k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 for a triode due to load line.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8602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040F132-C358-C683-6FF7-932AD3D1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5844" y="6361993"/>
            <a:ext cx="340807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35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434EB03-A6A4-F79D-A389-D1422739963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26129" y="228337"/>
            <a:ext cx="5519331" cy="572028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20410A4-C37D-3420-B98A-4926A659FA98}"/>
              </a:ext>
            </a:extLst>
          </p:cNvPr>
          <p:cNvSpPr txBox="1"/>
          <p:nvPr/>
        </p:nvSpPr>
        <p:spPr>
          <a:xfrm>
            <a:off x="2273655" y="6033184"/>
            <a:ext cx="8558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Static       transconductances a, b and c    in 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18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g1k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 for a pentode.</a:t>
            </a:r>
            <a:endParaRPr lang="en-US" sz="1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Dynamic transconductance (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dashed line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in 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18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g1k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 for a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pentode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due to a load line.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7849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0CF8148-0DA4-CC29-5EC6-BBB800AAE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5991" y="6336112"/>
            <a:ext cx="360903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36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3E4EA23-CF39-F488-D204-98DACFCE34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2713" y="96659"/>
            <a:ext cx="7765020" cy="273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fbeelding 3" descr="english_fig_6_35">
            <a:extLst>
              <a:ext uri="{FF2B5EF4-FFF2-40B4-BE49-F238E27FC236}">
                <a16:creationId xmlns:a16="http://schemas.microsoft.com/office/drawing/2014/main" id="{E2028115-61CD-A2F5-5989-8D06A685922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0750" y="3429001"/>
            <a:ext cx="7728946" cy="289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168B703-986C-A25E-51EE-3ABEAA480829}"/>
              </a:ext>
            </a:extLst>
          </p:cNvPr>
          <p:cNvSpPr txBox="1"/>
          <p:nvPr/>
        </p:nvSpPr>
        <p:spPr>
          <a:xfrm>
            <a:off x="1524418" y="6315875"/>
            <a:ext cx="10028255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Current source and voltage source equivalent circuits of a pentode with anode resistor 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with neglected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i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nl-N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11EC40B-2251-C70D-8872-01282967EDEA}"/>
              </a:ext>
            </a:extLst>
          </p:cNvPr>
          <p:cNvSpPr txBox="1"/>
          <p:nvPr/>
        </p:nvSpPr>
        <p:spPr>
          <a:xfrm>
            <a:off x="1524418" y="2874362"/>
            <a:ext cx="9907675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Voltage source and current source equivalent circuits of a triode with anode resistor.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9925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EC0B9C7-91B9-30EE-7176-A1F79B565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5845" y="6341669"/>
            <a:ext cx="360903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37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5506811-F6C6-83C2-04CC-8D083F269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566" y="181760"/>
            <a:ext cx="8145803" cy="644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8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AD73555-0F6A-D87B-F916-254FCA4FF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772" y="6296060"/>
            <a:ext cx="492736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38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031E77-22E8-B29C-FA51-0C6B1A46C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459" y="523220"/>
            <a:ext cx="7419975" cy="606355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515AA9E-F4B0-AD2D-B517-6954A34FB7BC}"/>
              </a:ext>
            </a:extLst>
          </p:cNvPr>
          <p:cNvSpPr txBox="1"/>
          <p:nvPr/>
        </p:nvSpPr>
        <p:spPr>
          <a:xfrm>
            <a:off x="110531" y="0"/>
            <a:ext cx="11686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 startAt="11"/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Focus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anode but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transconductance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</a:t>
            </a:r>
            <a:endParaRPr lang="nl-N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7E3FDA5-E32C-48B9-2A3B-0511CD28D9B7}"/>
              </a:ext>
            </a:extLst>
          </p:cNvPr>
          <p:cNvSpPr txBox="1"/>
          <p:nvPr/>
        </p:nvSpPr>
        <p:spPr>
          <a:xfrm>
            <a:off x="838566" y="2793441"/>
            <a:ext cx="2778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Tube </a:t>
            </a:r>
            <a:r>
              <a:rPr lang="nl-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manufactures</a:t>
            </a: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give</a:t>
            </a:r>
            <a:endParaRPr lang="nl-N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hardly</a:t>
            </a: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transconducance</a:t>
            </a:r>
            <a:endParaRPr lang="nl-N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triodes</a:t>
            </a: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never </a:t>
            </a:r>
            <a:r>
              <a:rPr lang="nl-N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penthodes !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09383D79-D34A-5317-FFC9-37F24D582FC3}"/>
              </a:ext>
            </a:extLst>
          </p:cNvPr>
          <p:cNvSpPr/>
          <p:nvPr/>
        </p:nvSpPr>
        <p:spPr>
          <a:xfrm>
            <a:off x="10149841" y="1046440"/>
            <a:ext cx="693420" cy="222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0906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E84BF67-F6A2-AA13-B76E-F5CF6EE45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215" y="6388675"/>
            <a:ext cx="370952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39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14703CA-9276-EB22-6881-0950F71DAF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2922" y="104200"/>
            <a:ext cx="4484293" cy="6605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CC63133-3931-4CFB-B0BA-6CE8F58DDD20}"/>
              </a:ext>
            </a:extLst>
          </p:cNvPr>
          <p:cNvSpPr txBox="1"/>
          <p:nvPr/>
        </p:nvSpPr>
        <p:spPr>
          <a:xfrm>
            <a:off x="1882391" y="1347053"/>
            <a:ext cx="498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Ideal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transconductance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ideal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anode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gives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harmonic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distortions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00187E2-9142-57D9-2CDA-034E9F165E57}"/>
              </a:ext>
            </a:extLst>
          </p:cNvPr>
          <p:cNvSpPr txBox="1"/>
          <p:nvPr/>
        </p:nvSpPr>
        <p:spPr>
          <a:xfrm>
            <a:off x="1814254" y="3529220"/>
            <a:ext cx="498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Ideal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transconductance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ideal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anode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gives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harmonic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distortions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F9B810C-35E7-9B94-1818-3BF560A20ECA}"/>
              </a:ext>
            </a:extLst>
          </p:cNvPr>
          <p:cNvSpPr txBox="1"/>
          <p:nvPr/>
        </p:nvSpPr>
        <p:spPr>
          <a:xfrm>
            <a:off x="1814254" y="5742344"/>
            <a:ext cx="5567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ideal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transconductance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ideal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anode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gives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harmonic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distortions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158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35956F9-DA0B-CA1E-9D9D-F1E43CF6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2735" y="6365685"/>
            <a:ext cx="361335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4</a:t>
            </a:fld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2BDCD6D-D779-8802-F42D-49CCED89C869}"/>
              </a:ext>
            </a:extLst>
          </p:cNvPr>
          <p:cNvSpPr txBox="1"/>
          <p:nvPr/>
        </p:nvSpPr>
        <p:spPr>
          <a:xfrm>
            <a:off x="272026" y="0"/>
            <a:ext cx="2497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nl-N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45A4EE1-9314-683C-1F50-4765C84BD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860" y="590747"/>
            <a:ext cx="9114965" cy="626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833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361FE92-D99E-C42B-8ECC-5F664006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894" y="6376446"/>
            <a:ext cx="360903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40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B09628F-D6AF-7CFF-800B-DA5D605828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157744" y="-1162274"/>
            <a:ext cx="5762625" cy="8360226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C0AE16B1-ABDA-4B28-A906-1D7B21716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943" y="5968458"/>
            <a:ext cx="81915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513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CF675D6-4DF1-7361-F41A-91F03B90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5989" y="6376447"/>
            <a:ext cx="340807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41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2618454-44E1-9C29-27CA-F8B73AF9A7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144297" y="-1230032"/>
            <a:ext cx="5762625" cy="845390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74808E1-32D4-FF8F-DDC4-052EA5BC9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655" y="5920050"/>
            <a:ext cx="81915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34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4BDA581-7638-5DE3-B537-4CC9EA25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8079" y="6366398"/>
            <a:ext cx="398283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42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9911BD8C-BB64-50D5-C8A0-96EFA1334384}"/>
                  </a:ext>
                </a:extLst>
              </p:cNvPr>
              <p:cNvSpPr txBox="1"/>
              <p:nvPr/>
            </p:nvSpPr>
            <p:spPr>
              <a:xfrm>
                <a:off x="766078" y="1066366"/>
                <a:ext cx="11120284" cy="4725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</a:t>
                </a:r>
                <a:r>
                  <a:rPr lang="nl-NL" sz="20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have </a:t>
                </a:r>
                <a:r>
                  <a:rPr lang="nl-NL" sz="2000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measured</a:t>
                </a:r>
                <a:r>
                  <a:rPr lang="nl-NL" sz="20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EL84, EL34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KT88,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anode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characteristic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nl-NL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nl-NL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𝑎𝑘</m:t>
                            </m:r>
                          </m:sub>
                        </m:sSub>
                      </m:e>
                    </m:d>
                  </m:oMath>
                </a14:m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nl-NL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𝑡𝑢𝑟𝑛𝑠</m:t>
                        </m:r>
                        <m:r>
                          <a:rPr lang="nl-NL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l-NL" sz="2000" b="0" i="1" smtClean="0">
                            <a:latin typeface="Cambria Math" panose="02040503050406030204" pitchFamily="18" charset="0"/>
                          </a:rPr>
                          <m:t>𝑚𝑒𝑎𝑠𝑢𝑟𝑒𝑑</m:t>
                        </m:r>
                      </m:sub>
                    </m:sSub>
                  </m:oMath>
                </a14:m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respectively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 ; 0.06 ; 0.11 ; 0.17 ; 0.23 ; 0.30 ; 0.36 ; 0.46 ; 0.56 ; 0.69 ; 1.00 . </a:t>
                </a:r>
              </a:p>
              <a:p>
                <a:endParaRPr lang="nl-NL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These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numbers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copied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right-side column of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tabel of sheet 29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related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my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exotic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output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transformer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nl-NL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Then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</a:t>
                </a:r>
                <a:r>
                  <a:rPr lang="nl-NL" sz="2000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constructed</a:t>
                </a:r>
                <a:r>
                  <a:rPr lang="nl-NL" sz="20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EL84, EL34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KT88,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dynamic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transconductance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characteristic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nl-NL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nl-NL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nl-NL" sz="20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  <m:r>
                              <a:rPr lang="nl-NL" sz="20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nl-NL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𝑡𝑢𝑟𝑛𝑠</m:t>
                        </m:r>
                        <m:r>
                          <a:rPr lang="nl-NL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l-NL" sz="2000" b="0" i="1" smtClean="0">
                            <a:latin typeface="Cambria Math" panose="02040503050406030204" pitchFamily="18" charset="0"/>
                          </a:rPr>
                          <m:t>𝑚𝑒𝑎𝑠𝑢𝑟𝑒𝑑</m:t>
                        </m:r>
                      </m:sub>
                    </m:sSub>
                  </m:oMath>
                </a14:m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respectively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 ; 0.06 ; 0.11 ; 0.17 ; 0.23 ; 0.30 ; 0.36 ; 0.46 ; 0.56 ; 0.69 ; 1.00 .</a:t>
                </a:r>
              </a:p>
              <a:p>
                <a:endParaRPr lang="nl-NL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next sheets I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will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show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forgotten</a:t>
                </a:r>
                <a:r>
                  <a:rPr lang="nl-NL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dynamic</a:t>
                </a:r>
                <a:r>
                  <a:rPr lang="nl-NL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transconductances</a:t>
                </a:r>
                <a:r>
                  <a:rPr lang="nl-NL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!!! </a:t>
                </a:r>
                <a:endParaRPr lang="nl-NL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nl-NL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 first I show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way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these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results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via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anode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characteristic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load line of 7000</a:t>
                </a:r>
                <a:r>
                  <a:rPr lang="el-G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nl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nl-N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9911BD8C-BB64-50D5-C8A0-96EFA1334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078" y="1066366"/>
                <a:ext cx="11120284" cy="4725268"/>
              </a:xfrm>
              <a:prstGeom prst="rect">
                <a:avLst/>
              </a:prstGeom>
              <a:blipFill>
                <a:blip r:embed="rId2"/>
                <a:stretch>
                  <a:fillRect l="-603" t="-77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kstvak 5">
            <a:extLst>
              <a:ext uri="{FF2B5EF4-FFF2-40B4-BE49-F238E27FC236}">
                <a16:creationId xmlns:a16="http://schemas.microsoft.com/office/drawing/2014/main" id="{132E4528-09CB-93E5-4CC8-A680E3A05C4C}"/>
              </a:ext>
            </a:extLst>
          </p:cNvPr>
          <p:cNvSpPr txBox="1"/>
          <p:nvPr/>
        </p:nvSpPr>
        <p:spPr>
          <a:xfrm>
            <a:off x="303963" y="192147"/>
            <a:ext cx="7738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 The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forgotten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anode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dynamic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transconductances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115538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1EEC5DD-B9B0-9087-B0E8-2BE8421A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410" y="6386495"/>
            <a:ext cx="401097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43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9D81F41-83C8-F4E5-A386-000DF3E240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4357" y="337492"/>
            <a:ext cx="10088346" cy="555446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272241C-487C-7190-1DAC-F1D8C8771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56" y="5891953"/>
            <a:ext cx="9599933" cy="49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30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1C1C62C-550B-9061-CCE9-60CFD2355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5749" y="6306108"/>
            <a:ext cx="411145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44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94E0A78-914A-0944-4AD0-E067FBE85AF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355" y="341643"/>
            <a:ext cx="10037418" cy="558688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ACC5A32-06ED-804B-29C6-E69AC9ABF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54" y="5928525"/>
            <a:ext cx="9693731" cy="5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179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86EF764-02C5-D6DE-0F6A-34607DDE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5459" y="6336254"/>
            <a:ext cx="391048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45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61B8EF7-D47C-1285-14A5-EB57093756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202" y="282544"/>
            <a:ext cx="10041597" cy="585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641C587-B366-5836-51A0-3BF5066CA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02" y="6139543"/>
            <a:ext cx="9388455" cy="4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587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100904E-C1C3-A4D0-E47F-84D6850E3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5845" y="6306108"/>
            <a:ext cx="350855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46</a:t>
            </a:fld>
            <a:endParaRPr lang="nl-NL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983127A4-288E-FA6F-D485-8F4D87630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70" y="789351"/>
            <a:ext cx="10135959" cy="1508075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781DDAF0-A374-E2B0-1A9B-F1F53AFD3D5D}"/>
              </a:ext>
            </a:extLst>
          </p:cNvPr>
          <p:cNvSpPr txBox="1"/>
          <p:nvPr/>
        </p:nvSpPr>
        <p:spPr>
          <a:xfrm>
            <a:off x="254087" y="151954"/>
            <a:ext cx="3946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Final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nl-NL" sz="28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A05FE29-AC9D-EED6-DAE9-0FEFEE431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55" y="2411604"/>
            <a:ext cx="10662845" cy="407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762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496EE86-7171-C33B-9B58-553735F0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5651" y="6341173"/>
            <a:ext cx="401097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47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BEF1573-8FA3-A724-9E6C-8D2EE0AE9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65" y="0"/>
            <a:ext cx="4973082" cy="634117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CD7D307-46CF-CB6E-6F3C-066745FF5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154" y="136525"/>
            <a:ext cx="4104335" cy="645108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E6E251D-CF95-F511-7C78-91094FA0AFC4}"/>
              </a:ext>
            </a:extLst>
          </p:cNvPr>
          <p:cNvSpPr txBox="1"/>
          <p:nvPr/>
        </p:nvSpPr>
        <p:spPr>
          <a:xfrm>
            <a:off x="1101213" y="6402947"/>
            <a:ext cx="3392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Order at </a:t>
            </a: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www.boekenbestellen.nl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6383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65D50181-2696-44AC-113E-1EFF7518AA4F}"/>
              </a:ext>
            </a:extLst>
          </p:cNvPr>
          <p:cNvSpPr txBox="1"/>
          <p:nvPr/>
        </p:nvSpPr>
        <p:spPr>
          <a:xfrm>
            <a:off x="136294" y="555171"/>
            <a:ext cx="478831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David </a:t>
            </a:r>
            <a:r>
              <a:rPr lang="en-US" alt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Hafler</a:t>
            </a:r>
            <a:r>
              <a:rPr lang="en-US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Herbert </a:t>
            </a:r>
            <a:r>
              <a:rPr lang="en-US" alt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Keroes</a:t>
            </a:r>
            <a:r>
              <a:rPr lang="en-US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eaLnBrk="1" hangingPunct="1"/>
            <a:r>
              <a:rPr lang="en-US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(not the inventors) published </a:t>
            </a:r>
          </a:p>
          <a:p>
            <a:pPr eaLnBrk="1" hangingPunct="1"/>
            <a:r>
              <a:rPr lang="en-US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Ultra Linear story in 1951.</a:t>
            </a:r>
          </a:p>
          <a:p>
            <a:pPr eaLnBrk="1" hangingPunct="1"/>
            <a:endParaRPr lang="en-US" alt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nl-NL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 Linear </a:t>
            </a:r>
            <a:r>
              <a:rPr lang="en-US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marketing name for:</a:t>
            </a:r>
          </a:p>
          <a:p>
            <a:pPr eaLnBrk="1" hangingPunct="1"/>
            <a:r>
              <a:rPr lang="en-US" altLang="nl-NL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 Grid Negative Feedback </a:t>
            </a:r>
          </a:p>
          <a:p>
            <a:pPr eaLnBrk="1" hangingPunct="1"/>
            <a:endParaRPr lang="en-US" alt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Another name from the past is:</a:t>
            </a:r>
          </a:p>
          <a:p>
            <a:pPr eaLnBrk="1" hangingPunct="1"/>
            <a:r>
              <a:rPr lang="en-US" altLang="nl-NL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Distributed</a:t>
            </a:r>
            <a:r>
              <a:rPr lang="nl-NL" sz="240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</a:rPr>
              <a:t> Load</a:t>
            </a:r>
            <a:endParaRPr lang="en-US" altLang="nl-NL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5" descr="english_fig_6_105_new.jpg">
            <a:extLst>
              <a:ext uri="{FF2B5EF4-FFF2-40B4-BE49-F238E27FC236}">
                <a16:creationId xmlns:a16="http://schemas.microsoft.com/office/drawing/2014/main" id="{346F9359-A840-6D3D-D770-13A003243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604" y="555171"/>
            <a:ext cx="6194759" cy="605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00C64B-3BF2-F33D-35CE-F87D25BC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9229" y="6424184"/>
            <a:ext cx="22860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6032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>
            <a:extLst>
              <a:ext uri="{FF2B5EF4-FFF2-40B4-BE49-F238E27FC236}">
                <a16:creationId xmlns:a16="http://schemas.microsoft.com/office/drawing/2014/main" id="{F02E5408-DD3F-158D-B722-8081AE1B58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2" imgW="114120" imgH="215640" progId="Equation.3">
                  <p:embed/>
                </p:oleObj>
              </mc:Choice>
              <mc:Fallback>
                <p:oleObj name="Vergelijking" r:id="rId2" imgW="114120" imgH="215640" progId="Equation.3">
                  <p:embed/>
                  <p:pic>
                    <p:nvPicPr>
                      <p:cNvPr id="1026" name="Object 3">
                        <a:extLst>
                          <a:ext uri="{FF2B5EF4-FFF2-40B4-BE49-F238E27FC236}">
                            <a16:creationId xmlns:a16="http://schemas.microsoft.com/office/drawing/2014/main" id="{00C56B13-198E-09C7-C8F8-4963D6DBE4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6">
                <a:extLst>
                  <a:ext uri="{FF2B5EF4-FFF2-40B4-BE49-F238E27FC236}">
                    <a16:creationId xmlns:a16="http://schemas.microsoft.com/office/drawing/2014/main" id="{A6D7E3EA-DAB3-1613-0045-7C1A1D26CB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4530" y="3551173"/>
                <a:ext cx="3062969" cy="453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And</a:t>
                </a:r>
                <a:r>
                  <a:rPr lang="nl-NL" altLang="nl-NL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0.0  ≤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altLang="nl-NL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altLang="nl-NL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altLang="nl-NL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𝑡𝑢𝑟𝑛𝑠</m:t>
                        </m:r>
                      </m:sub>
                    </m:sSub>
                  </m:oMath>
                </a14:m>
                <a:r>
                  <a:rPr lang="nl-NL" altLang="nl-NL" sz="20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nl-NL" altLang="nl-NL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≤  1.0</a:t>
                </a:r>
              </a:p>
            </p:txBody>
          </p:sp>
        </mc:Choice>
        <mc:Fallback xmlns="">
          <p:sp>
            <p:nvSpPr>
              <p:cNvPr id="4" name="Rectangle 6">
                <a:extLst>
                  <a:ext uri="{FF2B5EF4-FFF2-40B4-BE49-F238E27FC236}">
                    <a16:creationId xmlns:a16="http://schemas.microsoft.com/office/drawing/2014/main" id="{A6D7E3EA-DAB3-1613-0045-7C1A1D26CB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4530" y="3551173"/>
                <a:ext cx="3062969" cy="453137"/>
              </a:xfrm>
              <a:prstGeom prst="rect">
                <a:avLst/>
              </a:prstGeom>
              <a:blipFill>
                <a:blip r:embed="rId4"/>
                <a:stretch>
                  <a:fillRect l="-2191" b="-2297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11">
                <a:extLst>
                  <a:ext uri="{FF2B5EF4-FFF2-40B4-BE49-F238E27FC236}">
                    <a16:creationId xmlns:a16="http://schemas.microsoft.com/office/drawing/2014/main" id="{8AB4F8F9-998D-B3AC-45AC-3E7B443C00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2225" y="188913"/>
                <a:ext cx="4589304" cy="1261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nl-NL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Screen grid tap of the primary transformer  winding : </a:t>
                </a:r>
                <a:r>
                  <a:rPr lang="en-US" altLang="nl-NL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  <a:p>
                <a:pPr eaLnBrk="1" hangingPunct="1"/>
                <a:endParaRPr lang="en-US" altLang="nl-NL" sz="2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/>
                <a:r>
                  <a:rPr lang="en-US" altLang="nl-NL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nl-NL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altLang="nl-NL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nl-NL" altLang="nl-NL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altLang="nl-NL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nl-NL" altLang="nl-NL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 </m:t>
                        </m:r>
                        <m:r>
                          <a:rPr lang="nl-NL" altLang="nl-NL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altLang="nl-NL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𝑡𝑢𝑟𝑛𝑠</m:t>
                        </m:r>
                      </m:sub>
                    </m:sSub>
                  </m:oMath>
                </a14:m>
                <a:r>
                  <a:rPr lang="nl-NL" altLang="nl-NL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will </a:t>
                </a:r>
                <a:r>
                  <a:rPr lang="nl-NL" altLang="nl-NL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nl-NL" altLang="nl-NL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altLang="nl-NL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explaned</a:t>
                </a:r>
                <a:r>
                  <a:rPr lang="nl-NL" altLang="nl-NL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later</a:t>
                </a:r>
              </a:p>
            </p:txBody>
          </p:sp>
        </mc:Choice>
        <mc:Fallback xmlns="">
          <p:sp>
            <p:nvSpPr>
              <p:cNvPr id="8" name="Tekstvak 11">
                <a:extLst>
                  <a:ext uri="{FF2B5EF4-FFF2-40B4-BE49-F238E27FC236}">
                    <a16:creationId xmlns:a16="http://schemas.microsoft.com/office/drawing/2014/main" id="{8AB4F8F9-998D-B3AC-45AC-3E7B443C0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25" y="188913"/>
                <a:ext cx="4589304" cy="1261884"/>
              </a:xfrm>
              <a:prstGeom prst="rect">
                <a:avLst/>
              </a:prstGeom>
              <a:blipFill>
                <a:blip r:embed="rId5"/>
                <a:stretch>
                  <a:fillRect l="-1062" t="-2899" b="-67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Afbeelding 11" descr="english_fig_6_106_new.jpg">
            <a:extLst>
              <a:ext uri="{FF2B5EF4-FFF2-40B4-BE49-F238E27FC236}">
                <a16:creationId xmlns:a16="http://schemas.microsoft.com/office/drawing/2014/main" id="{D52B3BF5-6D8E-B4F6-5BFE-B10989FC7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0350"/>
            <a:ext cx="5354637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12" descr="english_fig_6_107_new.jpg">
            <a:extLst>
              <a:ext uri="{FF2B5EF4-FFF2-40B4-BE49-F238E27FC236}">
                <a16:creationId xmlns:a16="http://schemas.microsoft.com/office/drawing/2014/main" id="{D068988D-D7CD-465F-B2E7-F6FB050C4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221163"/>
            <a:ext cx="54022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F9205A51-F7AA-BD78-95CC-0B9A8ED7F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3914" y="6356350"/>
            <a:ext cx="22860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6</a:t>
            </a:fld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A538678A-3A69-AEBE-C66D-FE16C01E1D50}"/>
                  </a:ext>
                </a:extLst>
              </p:cNvPr>
              <p:cNvSpPr txBox="1"/>
              <p:nvPr/>
            </p:nvSpPr>
            <p:spPr>
              <a:xfrm>
                <a:off x="8439042" y="1809247"/>
                <a:ext cx="1908401" cy="6810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l-NL" sz="2000" i="1">
                              <a:latin typeface="Cambria Math" panose="02040503050406030204" pitchFamily="18" charset="0"/>
                            </a:rPr>
                            <m:t>𝑡𝑢𝑟𝑛𝑠</m:t>
                          </m:r>
                        </m:sub>
                      </m:sSub>
                      <m:r>
                        <a:rPr lang="nl-NL" sz="2000" i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nl-NL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l-NL" sz="20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nl-NL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nl-NL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NL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l-NL" sz="2000" i="1">
                                  <a:latin typeface="Cambria Math" panose="02040503050406030204" pitchFamily="18" charset="0"/>
                                </a:rPr>
                                <m:t>𝑎𝑘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l-NL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A538678A-3A69-AEBE-C66D-FE16C01E1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042" y="1809247"/>
                <a:ext cx="1908401" cy="6810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C01A2611-53D1-17A5-B7CB-3917E2A9B846}"/>
                  </a:ext>
                </a:extLst>
              </p:cNvPr>
              <p:cNvSpPr txBox="1"/>
              <p:nvPr/>
            </p:nvSpPr>
            <p:spPr>
              <a:xfrm>
                <a:off x="8439043" y="2604319"/>
                <a:ext cx="1908401" cy="6810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l-NL" sz="2000" i="1">
                              <a:latin typeface="Cambria Math" panose="02040503050406030204" pitchFamily="18" charset="0"/>
                            </a:rPr>
                            <m:t>𝑡𝑢𝑟𝑛𝑠</m:t>
                          </m:r>
                        </m:sub>
                      </m:sSub>
                      <m:r>
                        <a:rPr lang="nl-NL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l-NL" sz="20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nl-NL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nl-NL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NL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l-NL" sz="2000" i="1">
                                  <a:latin typeface="Cambria Math" panose="02040503050406030204" pitchFamily="18" charset="0"/>
                                </a:rPr>
                                <m:t>𝑎𝑘</m:t>
                              </m:r>
                            </m:sub>
                          </m:sSub>
                        </m:den>
                      </m:f>
                      <m:r>
                        <a:rPr lang="nl-NL" sz="20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l-NL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C01A2611-53D1-17A5-B7CB-3917E2A9B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043" y="2604319"/>
                <a:ext cx="1908401" cy="6810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kstvak 19">
            <a:extLst>
              <a:ext uri="{FF2B5EF4-FFF2-40B4-BE49-F238E27FC236}">
                <a16:creationId xmlns:a16="http://schemas.microsoft.com/office/drawing/2014/main" id="{7AE1EEC6-5404-1132-F958-CA509B0985E9}"/>
              </a:ext>
            </a:extLst>
          </p:cNvPr>
          <p:cNvSpPr txBox="1"/>
          <p:nvPr/>
        </p:nvSpPr>
        <p:spPr>
          <a:xfrm>
            <a:off x="6624530" y="2758718"/>
            <a:ext cx="1857376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case i</a:t>
            </a:r>
            <a:r>
              <a:rPr lang="nl-NL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g2</a:t>
            </a: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&lt;&lt; i</a:t>
            </a:r>
            <a:r>
              <a:rPr lang="nl-NL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endParaRPr lang="nl-N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6">
                <a:extLst>
                  <a:ext uri="{FF2B5EF4-FFF2-40B4-BE49-F238E27FC236}">
                    <a16:creationId xmlns:a16="http://schemas.microsoft.com/office/drawing/2014/main" id="{40D0FA4F-E3F0-00AE-670B-C14BFD9A5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2329" y="4396116"/>
                <a:ext cx="3123088" cy="453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nl-NL" altLang="nl-NL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altLang="nl-NL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altLang="nl-NL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𝑡𝑢𝑟𝑛𝑠</m:t>
                        </m:r>
                      </m:sub>
                    </m:sSub>
                  </m:oMath>
                </a14:m>
                <a:r>
                  <a:rPr lang="nl-NL" altLang="nl-NL" sz="20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nl-NL" altLang="nl-NL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 0.0  : penthode</a:t>
                </a:r>
              </a:p>
            </p:txBody>
          </p:sp>
        </mc:Choice>
        <mc:Fallback xmlns="">
          <p:sp>
            <p:nvSpPr>
              <p:cNvPr id="21" name="Rectangle 6">
                <a:extLst>
                  <a:ext uri="{FF2B5EF4-FFF2-40B4-BE49-F238E27FC236}">
                    <a16:creationId xmlns:a16="http://schemas.microsoft.com/office/drawing/2014/main" id="{40D0FA4F-E3F0-00AE-670B-C14BFD9A5A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2329" y="4396116"/>
                <a:ext cx="3123088" cy="453137"/>
              </a:xfrm>
              <a:prstGeom prst="rect">
                <a:avLst/>
              </a:prstGeom>
              <a:blipFill>
                <a:blip r:embed="rId10"/>
                <a:stretch>
                  <a:fillRect b="-2432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4A8C659B-A64D-13D4-1065-2A00D702F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V="1">
                <a:off x="7147395" y="4849253"/>
                <a:ext cx="3965438" cy="453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0.0  &lt;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altLang="nl-NL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altLang="nl-NL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altLang="nl-NL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𝑡𝑢𝑟𝑛𝑠</m:t>
                        </m:r>
                      </m:sub>
                    </m:sSub>
                  </m:oMath>
                </a14:m>
                <a:r>
                  <a:rPr lang="nl-NL" altLang="nl-NL" sz="20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nl-NL" altLang="nl-NL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&lt;  1.0   : ultra-</a:t>
                </a:r>
                <a:r>
                  <a:rPr lang="nl-NL" altLang="nl-NL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linear</a:t>
                </a:r>
                <a:endParaRPr lang="nl-NL" altLang="nl-NL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4A8C659B-A64D-13D4-1065-2A00D702FC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0800000" flipV="1">
                <a:off x="7147395" y="4849253"/>
                <a:ext cx="3965438" cy="453137"/>
              </a:xfrm>
              <a:prstGeom prst="rect">
                <a:avLst/>
              </a:prstGeom>
              <a:blipFill>
                <a:blip r:embed="rId11"/>
                <a:stretch>
                  <a:fillRect l="-1536" b="-22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6">
                <a:extLst>
                  <a:ext uri="{FF2B5EF4-FFF2-40B4-BE49-F238E27FC236}">
                    <a16:creationId xmlns:a16="http://schemas.microsoft.com/office/drawing/2014/main" id="{B87C2F57-086E-24C7-33FA-B6B7F9A7D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V="1">
                <a:off x="7739587" y="5304245"/>
                <a:ext cx="2946900" cy="453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altLang="nl-NL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altLang="nl-NL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altLang="nl-NL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𝑡𝑢𝑟𝑛𝑠</m:t>
                        </m:r>
                      </m:sub>
                    </m:sSub>
                  </m:oMath>
                </a14:m>
                <a:r>
                  <a:rPr lang="nl-NL" altLang="nl-NL" sz="20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nl-NL" altLang="nl-NL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 1.0   : triode</a:t>
                </a:r>
              </a:p>
            </p:txBody>
          </p:sp>
        </mc:Choice>
        <mc:Fallback xmlns="">
          <p:sp>
            <p:nvSpPr>
              <p:cNvPr id="23" name="Rectangle 6">
                <a:extLst>
                  <a:ext uri="{FF2B5EF4-FFF2-40B4-BE49-F238E27FC236}">
                    <a16:creationId xmlns:a16="http://schemas.microsoft.com/office/drawing/2014/main" id="{B87C2F57-086E-24C7-33FA-B6B7F9A7DE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0800000" flipV="1">
                <a:off x="7739587" y="5304245"/>
                <a:ext cx="2946900" cy="453137"/>
              </a:xfrm>
              <a:prstGeom prst="rect">
                <a:avLst/>
              </a:prstGeom>
              <a:blipFill>
                <a:blip r:embed="rId12"/>
                <a:stretch>
                  <a:fillRect b="-2297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5372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577EC7D-B9E5-6976-87C0-346B66FDC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9228" y="6356350"/>
            <a:ext cx="261257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7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E802D98-E3AD-2A7C-C5E1-2210710BE644}"/>
              </a:ext>
            </a:extLst>
          </p:cNvPr>
          <p:cNvSpPr txBox="1"/>
          <p:nvPr/>
        </p:nvSpPr>
        <p:spPr>
          <a:xfrm>
            <a:off x="599440" y="226814"/>
            <a:ext cx="54152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Definitions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screen </a:t>
            </a:r>
            <a:r>
              <a:rPr lang="nl-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grid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tap</a:t>
            </a: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7F9FC61B-AF1E-59A9-5360-F4053115B4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362584"/>
              </p:ext>
            </p:extLst>
          </p:nvPr>
        </p:nvGraphicFramePr>
        <p:xfrm>
          <a:off x="8188960" y="869422"/>
          <a:ext cx="660400" cy="626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69696" imgH="444307" progId="Equation.3">
                  <p:embed/>
                </p:oleObj>
              </mc:Choice>
              <mc:Fallback>
                <p:oleObj r:id="rId2" imgW="469696" imgH="444307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960" y="869422"/>
                        <a:ext cx="660400" cy="6265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B268A7C9-63A5-1FF5-C087-D86558388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832334"/>
              </p:ext>
            </p:extLst>
          </p:nvPr>
        </p:nvGraphicFramePr>
        <p:xfrm>
          <a:off x="8178006" y="1471247"/>
          <a:ext cx="682308" cy="692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31613" imgH="444307" progId="Equation.3">
                  <p:embed/>
                </p:oleObj>
              </mc:Choice>
              <mc:Fallback>
                <p:oleObj r:id="rId4" imgW="431613" imgH="444307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8006" y="1471247"/>
                        <a:ext cx="682308" cy="6922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E63866CC-C9B9-3978-17E5-4200D1C540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891822"/>
              </p:ext>
            </p:extLst>
          </p:nvPr>
        </p:nvGraphicFramePr>
        <p:xfrm>
          <a:off x="5408860" y="2067574"/>
          <a:ext cx="3440500" cy="1187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2489200" imgH="863600" progId="Equation.3">
                  <p:embed/>
                </p:oleObj>
              </mc:Choice>
              <mc:Fallback>
                <p:oleObj r:id="rId6" imgW="2489200" imgH="86360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8860" y="2067574"/>
                        <a:ext cx="3440500" cy="11877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32D4D410-21F5-16EA-0B2C-DA5DA2BE06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809428"/>
              </p:ext>
            </p:extLst>
          </p:nvPr>
        </p:nvGraphicFramePr>
        <p:xfrm>
          <a:off x="9105989" y="2531196"/>
          <a:ext cx="477520" cy="329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215713" imgH="152268" progId="Equation.3">
                  <p:embed/>
                </p:oleObj>
              </mc:Choice>
              <mc:Fallback>
                <p:oleObj r:id="rId8" imgW="215713" imgH="152268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5989" y="2531196"/>
                        <a:ext cx="477520" cy="3297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DFFA0BE1-06D3-6E6A-64FD-3EECDF721E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6289954"/>
              </p:ext>
            </p:extLst>
          </p:nvPr>
        </p:nvGraphicFramePr>
        <p:xfrm>
          <a:off x="5408860" y="3396457"/>
          <a:ext cx="910660" cy="728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609336" imgH="482391" progId="Equation.3">
                  <p:embed/>
                </p:oleObj>
              </mc:Choice>
              <mc:Fallback>
                <p:oleObj r:id="rId10" imgW="609336" imgH="482391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8860" y="3396457"/>
                        <a:ext cx="910660" cy="7280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F3A1DDB1-175A-11E9-0E0F-98F9CA14F8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932407"/>
              </p:ext>
            </p:extLst>
          </p:nvPr>
        </p:nvGraphicFramePr>
        <p:xfrm>
          <a:off x="7129110" y="3396457"/>
          <a:ext cx="1059850" cy="72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710891" imgH="482391" progId="Equation.3">
                  <p:embed/>
                </p:oleObj>
              </mc:Choice>
              <mc:Fallback>
                <p:oleObj r:id="rId12" imgW="710891" imgH="482391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9110" y="3396457"/>
                        <a:ext cx="1059850" cy="7295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1373236C-0BBE-06C4-A10E-7D56B9719B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522888"/>
              </p:ext>
            </p:extLst>
          </p:nvPr>
        </p:nvGraphicFramePr>
        <p:xfrm>
          <a:off x="5408860" y="4149433"/>
          <a:ext cx="1135787" cy="657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761669" imgH="444307" progId="Equation.3">
                  <p:embed/>
                </p:oleObj>
              </mc:Choice>
              <mc:Fallback>
                <p:oleObj r:id="rId14" imgW="761669" imgH="444307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8860" y="4149433"/>
                        <a:ext cx="1135787" cy="6578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AC5AD9B7-E524-AEAA-5E8A-A8F74A352C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732957"/>
              </p:ext>
            </p:extLst>
          </p:nvPr>
        </p:nvGraphicFramePr>
        <p:xfrm>
          <a:off x="7111067" y="4153571"/>
          <a:ext cx="1638300" cy="635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6" imgW="1256755" imgH="482391" progId="Equation.3">
                  <p:embed/>
                </p:oleObj>
              </mc:Choice>
              <mc:Fallback>
                <p:oleObj r:id="rId16" imgW="1256755" imgH="482391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1067" y="4153571"/>
                        <a:ext cx="1638300" cy="6350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285BAF1E-53BC-C8D5-A1D4-BC18FB8B2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513298"/>
              </p:ext>
            </p:extLst>
          </p:nvPr>
        </p:nvGraphicFramePr>
        <p:xfrm>
          <a:off x="1311275" y="4854856"/>
          <a:ext cx="1874140" cy="381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8" imgW="1307532" imgH="266584" progId="Equation.3">
                  <p:embed/>
                </p:oleObj>
              </mc:Choice>
              <mc:Fallback>
                <p:oleObj r:id="rId18" imgW="1307532" imgH="266584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1275" y="4854856"/>
                        <a:ext cx="1874140" cy="3811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B4441DB3-009A-41DD-93C6-2302DD776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388837"/>
              </p:ext>
            </p:extLst>
          </p:nvPr>
        </p:nvGraphicFramePr>
        <p:xfrm>
          <a:off x="8178006" y="5380242"/>
          <a:ext cx="2433143" cy="396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0" imgW="1637589" imgH="266584" progId="Equation.3">
                  <p:embed/>
                </p:oleObj>
              </mc:Choice>
              <mc:Fallback>
                <p:oleObj r:id="rId20" imgW="1637589" imgH="266584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8006" y="5380242"/>
                        <a:ext cx="2433143" cy="3960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30C7AFC1-F41A-B928-12C7-D0DB0F19F5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741840"/>
              </p:ext>
            </p:extLst>
          </p:nvPr>
        </p:nvGraphicFramePr>
        <p:xfrm>
          <a:off x="5916295" y="6012335"/>
          <a:ext cx="628352" cy="3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2" imgW="406224" imgH="228501" progId="Equation.3">
                  <p:embed/>
                </p:oleObj>
              </mc:Choice>
              <mc:Fallback>
                <p:oleObj r:id="rId22" imgW="406224" imgH="228501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6295" y="6012335"/>
                        <a:ext cx="628352" cy="3562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20CC9E31-42CC-B5AA-A4BE-391792D721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738349"/>
              </p:ext>
            </p:extLst>
          </p:nvPr>
        </p:nvGraphicFramePr>
        <p:xfrm>
          <a:off x="7801609" y="6035835"/>
          <a:ext cx="935726" cy="338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4" imgW="634725" imgH="228501" progId="Equation.3">
                  <p:embed/>
                </p:oleObj>
              </mc:Choice>
              <mc:Fallback>
                <p:oleObj r:id="rId24" imgW="634725" imgH="228501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1609" y="6035835"/>
                        <a:ext cx="935726" cy="3385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B257262E-017D-6CED-CDEA-61133CF0C3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923544"/>
              </p:ext>
            </p:extLst>
          </p:nvPr>
        </p:nvGraphicFramePr>
        <p:xfrm>
          <a:off x="9014645" y="6016131"/>
          <a:ext cx="2240764" cy="455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6" imgW="1307532" imgH="266584" progId="Equation.3">
                  <p:embed/>
                </p:oleObj>
              </mc:Choice>
              <mc:Fallback>
                <p:oleObj r:id="rId26" imgW="1307532" imgH="266584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4645" y="6016131"/>
                        <a:ext cx="2240764" cy="4556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40">
            <a:extLst>
              <a:ext uri="{FF2B5EF4-FFF2-40B4-BE49-F238E27FC236}">
                <a16:creationId xmlns:a16="http://schemas.microsoft.com/office/drawing/2014/main" id="{95740331-5453-C32C-EA94-22B656544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996325"/>
            <a:ext cx="75409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transformation ratio is the fraction of the primary voltage and the secondary voltage:	</a:t>
            </a:r>
            <a:endParaRPr kumimoji="0" lang="en-US" altLang="nl-N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1">
            <a:extLst>
              <a:ext uri="{FF2B5EF4-FFF2-40B4-BE49-F238E27FC236}">
                <a16:creationId xmlns:a16="http://schemas.microsoft.com/office/drawing/2014/main" id="{E1883258-E6F4-B97C-E93A-0F0739525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8" y="1613069"/>
            <a:ext cx="74698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transformation ratio is the fraction of the secondary current and the primary current:</a:t>
            </a:r>
            <a:endParaRPr kumimoji="0" lang="en-US" altLang="nl-N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2">
            <a:extLst>
              <a:ext uri="{FF2B5EF4-FFF2-40B4-BE49-F238E27FC236}">
                <a16:creationId xmlns:a16="http://schemas.microsoft.com/office/drawing/2014/main" id="{31169F5A-E215-9E17-44D7-51AF73B69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2463017"/>
            <a:ext cx="41667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fraction of the transformation impedances: </a:t>
            </a:r>
            <a:endParaRPr kumimoji="0" lang="en-US" altLang="nl-N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3">
            <a:extLst>
              <a:ext uri="{FF2B5EF4-FFF2-40B4-BE49-F238E27FC236}">
                <a16:creationId xmlns:a16="http://schemas.microsoft.com/office/drawing/2014/main" id="{D56D7065-6D19-FD16-2DE6-E9BF0563B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14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4">
            <a:extLst>
              <a:ext uri="{FF2B5EF4-FFF2-40B4-BE49-F238E27FC236}">
                <a16:creationId xmlns:a16="http://schemas.microsoft.com/office/drawing/2014/main" id="{B07629A4-EF72-3511-15A0-E20539519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267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50" name="Rectangle 45">
            <a:extLst>
              <a:ext uri="{FF2B5EF4-FFF2-40B4-BE49-F238E27FC236}">
                <a16:creationId xmlns:a16="http://schemas.microsoft.com/office/drawing/2014/main" id="{94F1B705-5862-BBD5-B567-52648C02A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085" y="3573399"/>
            <a:ext cx="7080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nl-N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ence</a:t>
            </a:r>
            <a:r>
              <a:rPr kumimoji="0" lang="en-US" altLang="nl-N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46">
            <a:extLst>
              <a:ext uri="{FF2B5EF4-FFF2-40B4-BE49-F238E27FC236}">
                <a16:creationId xmlns:a16="http://schemas.microsoft.com/office/drawing/2014/main" id="{3CA8FA04-7489-5244-660E-3ADBAC1B4340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75298" y="4258718"/>
            <a:ext cx="499042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Now I give these fractions their own transformation ratio: </a:t>
            </a:r>
            <a:endParaRPr kumimoji="0" lang="en-US" altLang="nl-N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47">
            <a:extLst>
              <a:ext uri="{FF2B5EF4-FFF2-40B4-BE49-F238E27FC236}">
                <a16:creationId xmlns:a16="http://schemas.microsoft.com/office/drawing/2014/main" id="{0FDB70F4-619C-2CD7-CD5C-F8B7552D5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4647" y="4297491"/>
            <a:ext cx="5664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kumimoji="0" lang="en-US" altLang="nl-N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48">
            <a:extLst>
              <a:ext uri="{FF2B5EF4-FFF2-40B4-BE49-F238E27FC236}">
                <a16:creationId xmlns:a16="http://schemas.microsoft.com/office/drawing/2014/main" id="{797373EC-F580-1E76-6D72-7C805A3F9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" y="4876169"/>
            <a:ext cx="7118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Hence</a:t>
            </a:r>
            <a:r>
              <a:rPr kumimoji="0" lang="en-US" altLang="nl-N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n-US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49">
            <a:extLst>
              <a:ext uri="{FF2B5EF4-FFF2-40B4-BE49-F238E27FC236}">
                <a16:creationId xmlns:a16="http://schemas.microsoft.com/office/drawing/2014/main" id="{013AF682-DDD2-2519-5FB6-40519C9C4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" y="5409012"/>
            <a:ext cx="77027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Screen grid tap </a:t>
            </a:r>
            <a:r>
              <a:rPr kumimoji="0" lang="en-US" altLang="nl-NL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a part of </a:t>
            </a:r>
            <a:r>
              <a:rPr kumimoji="0" lang="en-US" altLang="nl-NL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(meant is here number of windings) and 0.0 &lt;</a:t>
            </a:r>
            <a:r>
              <a:rPr kumimoji="0" lang="en-US" altLang="nl-NL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&lt; 1.0   hence</a:t>
            </a:r>
            <a:endParaRPr kumimoji="0" lang="nl-NL" altLang="nl-N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5" name="Rectangle 50">
            <a:extLst>
              <a:ext uri="{FF2B5EF4-FFF2-40B4-BE49-F238E27FC236}">
                <a16:creationId xmlns:a16="http://schemas.microsoft.com/office/drawing/2014/main" id="{CDD69DDE-0C09-6FB1-5F79-601A2603F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6021174"/>
            <a:ext cx="54378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next step is rather strange but I do this because </a:t>
            </a:r>
            <a:r>
              <a:rPr kumimoji="0" lang="en-US" altLang="nl-NL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a part of </a:t>
            </a:r>
            <a:endParaRPr kumimoji="0" lang="en-US" altLang="nl-N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51">
            <a:extLst>
              <a:ext uri="{FF2B5EF4-FFF2-40B4-BE49-F238E27FC236}">
                <a16:creationId xmlns:a16="http://schemas.microsoft.com/office/drawing/2014/main" id="{624DF2A6-3362-61D6-7F2F-4023951A6E1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561487" y="6025018"/>
            <a:ext cx="24331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a part of                      :</a:t>
            </a:r>
            <a:endParaRPr kumimoji="0" lang="en-US" altLang="nl-N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52">
            <a:extLst>
              <a:ext uri="{FF2B5EF4-FFF2-40B4-BE49-F238E27FC236}">
                <a16:creationId xmlns:a16="http://schemas.microsoft.com/office/drawing/2014/main" id="{278C4F34-C7E1-57A7-4BDD-E7D3A00C3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5326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nl-NL" altLang="nl-NL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616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2377665-B10A-9AA7-958E-06699D999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F00-1385-4AAF-A728-6C644E37F9DB}" type="slidenum">
              <a:rPr lang="nl-NL" smtClean="0"/>
              <a:t>8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73EBF0C-5B44-08D5-BA90-F3759DC6F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386" y="172601"/>
            <a:ext cx="9756581" cy="315340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71D342-BF3E-FB0F-9599-B51CF81DF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86" y="3654706"/>
            <a:ext cx="7100107" cy="2982528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08AC2C88-ECA0-5339-F751-ECFDDE13D151}"/>
              </a:ext>
            </a:extLst>
          </p:cNvPr>
          <p:cNvSpPr/>
          <p:nvPr/>
        </p:nvSpPr>
        <p:spPr>
          <a:xfrm>
            <a:off x="2320414" y="2762865"/>
            <a:ext cx="5901079" cy="5631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A6D24373-B0BB-8B15-A040-4418F913358F}"/>
              </a:ext>
            </a:extLst>
          </p:cNvPr>
          <p:cNvSpPr/>
          <p:nvPr/>
        </p:nvSpPr>
        <p:spPr>
          <a:xfrm>
            <a:off x="2320413" y="6027174"/>
            <a:ext cx="5901079" cy="6943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95774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F17D871-D1AD-6FE4-6D68-246D38881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4480" y="6396990"/>
            <a:ext cx="325120" cy="365125"/>
          </a:xfrm>
        </p:spPr>
        <p:txBody>
          <a:bodyPr/>
          <a:lstStyle/>
          <a:p>
            <a:fld id="{C3E90F00-1385-4AAF-A728-6C644E37F9DB}" type="slidenum">
              <a:rPr lang="nl-NL" smtClean="0"/>
              <a:t>9</a:t>
            </a:fld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BD0F05C-E252-CE96-4929-4598C30CD856}"/>
              </a:ext>
            </a:extLst>
          </p:cNvPr>
          <p:cNvSpPr txBox="1"/>
          <p:nvPr/>
        </p:nvSpPr>
        <p:spPr>
          <a:xfrm>
            <a:off x="579120" y="177075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achieved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F973958-12DC-5B1D-E77B-8A0879CF6DC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889440" y="971789"/>
            <a:ext cx="17170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 %          and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nl-NL" altLang="nl-N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AF22140-1418-198F-18B9-569F80921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159" y="2428239"/>
            <a:ext cx="140051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440BB90-FA71-A9F7-2203-6F03B1CAC8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423294"/>
              </p:ext>
            </p:extLst>
          </p:nvPr>
        </p:nvGraphicFramePr>
        <p:xfrm>
          <a:off x="5901454" y="750949"/>
          <a:ext cx="2620796" cy="71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485900" imgH="419100" progId="Equation.3">
                  <p:embed/>
                </p:oleObj>
              </mc:Choice>
              <mc:Fallback>
                <p:oleObj r:id="rId2" imgW="1485900" imgH="419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1454" y="750949"/>
                        <a:ext cx="2620796" cy="7111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473550CA-1F6D-04B1-BF12-6CD8508F7EE3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695120" y="971789"/>
            <a:ext cx="723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 % 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nl-NL" altLang="nl-N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F034752-214D-4712-7B32-41D49EA711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970656"/>
              </p:ext>
            </p:extLst>
          </p:nvPr>
        </p:nvGraphicFramePr>
        <p:xfrm>
          <a:off x="5001266" y="1903238"/>
          <a:ext cx="5036813" cy="374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594100" imgH="266700" progId="Equation.3">
                  <p:embed/>
                </p:oleObj>
              </mc:Choice>
              <mc:Fallback>
                <p:oleObj r:id="rId4" imgW="3594100" imgH="266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1266" y="1903238"/>
                        <a:ext cx="5036813" cy="3742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8">
            <a:extLst>
              <a:ext uri="{FF2B5EF4-FFF2-40B4-BE49-F238E27FC236}">
                <a16:creationId xmlns:a16="http://schemas.microsoft.com/office/drawing/2014/main" id="{C04E6E12-8DC1-2186-E3AB-03497B357A3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79120" y="1451532"/>
            <a:ext cx="111353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 </a:t>
            </a:r>
            <a:r>
              <a:rPr kumimoji="0" lang="en-US" altLang="nl-NL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Hafler</a:t>
            </a:r>
            <a:r>
              <a:rPr kumimoji="0" lang="en-US" altLang="nl-N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kumimoji="0" lang="en-US" altLang="nl-NL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Keroes</a:t>
            </a:r>
            <a:r>
              <a:rPr lang="en-US" altLang="nl-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N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determined that                                       </a:t>
            </a:r>
            <a:r>
              <a:rPr kumimoji="0" lang="en-US" altLang="nl-N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nl-N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gives the lowest THD, then for those who “think in </a:t>
            </a:r>
            <a:endParaRPr kumimoji="0" lang="en-US" altLang="nl-N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34BE8092-94A4-78A3-A4C6-4E2BF6D02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20" y="1942991"/>
            <a:ext cx="100364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screen grid tap in turns”, the lowest THD is at</a:t>
            </a:r>
            <a:endParaRPr kumimoji="0" lang="en-US" altLang="nl-N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F6F751A3-5114-AC77-9C16-59BCE6BFA4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075062"/>
              </p:ext>
            </p:extLst>
          </p:nvPr>
        </p:nvGraphicFramePr>
        <p:xfrm>
          <a:off x="4533583" y="1465939"/>
          <a:ext cx="2105812" cy="360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333500" imgH="228600" progId="Equation.3">
                  <p:embed/>
                </p:oleObj>
              </mc:Choice>
              <mc:Fallback>
                <p:oleObj r:id="rId6" imgW="1333500" imgH="2286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3583" y="1465939"/>
                        <a:ext cx="2105812" cy="3609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Afbeelding 21">
            <a:extLst>
              <a:ext uri="{FF2B5EF4-FFF2-40B4-BE49-F238E27FC236}">
                <a16:creationId xmlns:a16="http://schemas.microsoft.com/office/drawing/2014/main" id="{E5A38D0A-A01E-CFF7-2B51-2498DB7BCA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5004" y="3289300"/>
            <a:ext cx="4152900" cy="3467100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870623D3-4EC5-38B8-BA42-D4BD7A65CBA4}"/>
              </a:ext>
            </a:extLst>
          </p:cNvPr>
          <p:cNvSpPr txBox="1"/>
          <p:nvPr/>
        </p:nvSpPr>
        <p:spPr>
          <a:xfrm>
            <a:off x="579120" y="2596324"/>
            <a:ext cx="2570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opposite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way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C47518B8-CD5A-DDFA-F6B3-93ED0270C78B}"/>
                  </a:ext>
                </a:extLst>
              </p:cNvPr>
              <p:cNvSpPr txBox="1"/>
              <p:nvPr/>
            </p:nvSpPr>
            <p:spPr>
              <a:xfrm>
                <a:off x="3149311" y="2428379"/>
                <a:ext cx="5444059" cy="656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𝑖𝑚𝑝𝑒𝑑𝑎𝑛𝑐𝑒</m:t>
                          </m:r>
                          <m:r>
                            <a:rPr lang="nl-NL" i="0">
                              <a:latin typeface="Cambria Math" panose="02040503050406030204" pitchFamily="18" charset="0"/>
                            </a:rPr>
                            <m:t>−%</m:t>
                          </m:r>
                        </m:sub>
                      </m:sSub>
                      <m:r>
                        <a:rPr lang="nl-NL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nl-NL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𝑡𝑢𝑟𝑛𝑠</m:t>
                              </m:r>
                              <m:r>
                                <a:rPr lang="nl-NL" i="0">
                                  <a:latin typeface="Cambria Math" panose="02040503050406030204" pitchFamily="18" charset="0"/>
                                </a:rPr>
                                <m:t>−%</m:t>
                              </m:r>
                            </m:sub>
                            <m:sup>
                              <m:r>
                                <a:rPr lang="nl-NL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nl-NL" i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nl-NL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nl-NL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i="0">
                                  <a:latin typeface="Cambria Math" panose="02040503050406030204" pitchFamily="18" charset="0"/>
                                </a:rPr>
                                <m:t>43</m:t>
                              </m:r>
                            </m:e>
                            <m:sup>
                              <m:r>
                                <a:rPr lang="nl-NL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nl-NL" i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nl-NL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0">
                              <a:latin typeface="Cambria Math" panose="02040503050406030204" pitchFamily="18" charset="0"/>
                            </a:rPr>
                            <m:t>1850</m:t>
                          </m:r>
                        </m:num>
                        <m:den>
                          <m:r>
                            <a:rPr lang="nl-NL" i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nl-NL" i="0">
                          <a:latin typeface="Cambria Math" panose="02040503050406030204" pitchFamily="18" charset="0"/>
                        </a:rPr>
                        <m:t> =18,5%</m:t>
                      </m:r>
                    </m:oMath>
                  </m:oMathPara>
                </a14:m>
                <a:endParaRPr lang="nl-N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C47518B8-CD5A-DDFA-F6B3-93ED0270C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311" y="2428379"/>
                <a:ext cx="5444059" cy="65601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al 3">
            <a:extLst>
              <a:ext uri="{FF2B5EF4-FFF2-40B4-BE49-F238E27FC236}">
                <a16:creationId xmlns:a16="http://schemas.microsoft.com/office/drawing/2014/main" id="{FC730F89-6441-AB93-DB00-786F86C59B9E}"/>
              </a:ext>
            </a:extLst>
          </p:cNvPr>
          <p:cNvSpPr/>
          <p:nvPr/>
        </p:nvSpPr>
        <p:spPr>
          <a:xfrm>
            <a:off x="361620" y="725673"/>
            <a:ext cx="4429042" cy="6929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D14085E7-0BD9-7391-CD77-72208E63F639}"/>
              </a:ext>
            </a:extLst>
          </p:cNvPr>
          <p:cNvSpPr/>
          <p:nvPr/>
        </p:nvSpPr>
        <p:spPr>
          <a:xfrm>
            <a:off x="5622754" y="753916"/>
            <a:ext cx="3988385" cy="6929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 w="57150">
                <a:solidFill>
                  <a:schemeClr val="tx1"/>
                </a:solidFill>
              </a:ln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Object 10">
                <a:extLst>
                  <a:ext uri="{FF2B5EF4-FFF2-40B4-BE49-F238E27FC236}">
                    <a16:creationId xmlns:a16="http://schemas.microsoft.com/office/drawing/2014/main" id="{6CC98A1B-EC55-0269-E22A-2E1612A03E31}"/>
                  </a:ext>
                </a:extLst>
              </p:cNvPr>
              <p:cNvSpPr txBox="1"/>
              <p:nvPr/>
            </p:nvSpPr>
            <p:spPr bwMode="auto">
              <a:xfrm>
                <a:off x="541982" y="898570"/>
                <a:ext cx="3533567" cy="3746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l-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𝑇𝑈𝑅𝑁𝑆</m:t>
                          </m:r>
                          <m:r>
                            <a:rPr lang="nl-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−%</m:t>
                          </m:r>
                        </m:sub>
                      </m:sSub>
                      <m:r>
                        <a:rPr lang="nl-N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=10⋅</m:t>
                      </m:r>
                      <m:rad>
                        <m:radPr>
                          <m:degHide m:val="on"/>
                          <m:ctrlPr>
                            <a:rPr lang="nl-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nl-NL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l-NL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𝐼𝑀𝑃𝐸𝐷𝐴𝑁𝐶𝐸</m:t>
                              </m:r>
                              <m:r>
                                <a:rPr lang="nl-NL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−%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11" name="Object 10">
                <a:extLst>
                  <a:ext uri="{FF2B5EF4-FFF2-40B4-BE49-F238E27FC236}">
                    <a16:creationId xmlns:a16="http://schemas.microsoft.com/office/drawing/2014/main" id="{6CC98A1B-EC55-0269-E22A-2E1612A03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982" y="898570"/>
                <a:ext cx="3533567" cy="3746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97632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1268</Words>
  <Application>Microsoft Office PowerPoint</Application>
  <PresentationFormat>Breedbeeld</PresentationFormat>
  <Paragraphs>223</Paragraphs>
  <Slides>47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Times New Roman</vt:lpstr>
      <vt:lpstr>Kantoorthema</vt:lpstr>
      <vt:lpstr>Vergelijking</vt:lpstr>
      <vt:lpstr>Equation.3</vt:lpstr>
      <vt:lpstr>An investigation of the screen grid tap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investigation of the screen grid tap</dc:title>
  <dc:creator>Rudolf Moers</dc:creator>
  <cp:lastModifiedBy>Rudolf Moers</cp:lastModifiedBy>
  <cp:revision>70</cp:revision>
  <dcterms:created xsi:type="dcterms:W3CDTF">2022-08-22T18:30:31Z</dcterms:created>
  <dcterms:modified xsi:type="dcterms:W3CDTF">2022-10-13T10:35:43Z</dcterms:modified>
</cp:coreProperties>
</file>